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58" r:id="rId4"/>
    <p:sldId id="259" r:id="rId5"/>
    <p:sldId id="277" r:id="rId6"/>
    <p:sldId id="260" r:id="rId7"/>
    <p:sldId id="261" r:id="rId8"/>
    <p:sldId id="262" r:id="rId9"/>
    <p:sldId id="263" r:id="rId10"/>
    <p:sldId id="264" r:id="rId11"/>
    <p:sldId id="265" r:id="rId12"/>
    <p:sldId id="267" r:id="rId13"/>
    <p:sldId id="268" r:id="rId14"/>
    <p:sldId id="269" r:id="rId15"/>
    <p:sldId id="266" r:id="rId16"/>
    <p:sldId id="270" r:id="rId17"/>
    <p:sldId id="272" r:id="rId18"/>
    <p:sldId id="271" r:id="rId19"/>
    <p:sldId id="273" r:id="rId20"/>
    <p:sldId id="278" r:id="rId21"/>
    <p:sldId id="275" r:id="rId22"/>
    <p:sldId id="276" r:id="rId23"/>
  </p:sldIdLst>
  <p:sldSz cx="9144000" cy="6858000" type="screen4x3"/>
  <p:notesSz cx="6858000" cy="9144000"/>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B3DF"/>
    <a:srgbClr val="A5CAE9"/>
    <a:srgbClr val="47CFFF"/>
    <a:srgbClr val="9AE5F4"/>
    <a:srgbClr val="84E5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06" autoAdjust="0"/>
    <p:restoredTop sz="81029" autoAdjust="0"/>
  </p:normalViewPr>
  <p:slideViewPr>
    <p:cSldViewPr>
      <p:cViewPr>
        <p:scale>
          <a:sx n="90" d="100"/>
          <a:sy n="90" d="100"/>
        </p:scale>
        <p:origin x="-570" y="49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t-E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389FDE-B6B2-4E2C-AB69-DDB0360ABE97}" type="datetimeFigureOut">
              <a:rPr lang="et-EE" smtClean="0"/>
              <a:pPr/>
              <a:t>5.06.2015</a:t>
            </a:fld>
            <a:endParaRPr lang="et-E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t-E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t-E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98C1A1-B123-4318-802D-9BFEA0D041A5}" type="slidenum">
              <a:rPr lang="et-EE" smtClean="0"/>
              <a:pPr/>
              <a:t>‹#›</a:t>
            </a:fld>
            <a:endParaRPr lang="et-EE"/>
          </a:p>
        </p:txBody>
      </p:sp>
    </p:spTree>
    <p:extLst>
      <p:ext uri="{BB962C8B-B14F-4D97-AF65-F5344CB8AC3E}">
        <p14:creationId xmlns:p14="http://schemas.microsoft.com/office/powerpoint/2010/main" val="537340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98C1A1-B123-4318-802D-9BFEA0D041A5}" type="slidenum">
              <a:rPr lang="et-EE" smtClean="0"/>
              <a:pPr/>
              <a:t>1</a:t>
            </a:fld>
            <a:endParaRPr lang="et-EE"/>
          </a:p>
        </p:txBody>
      </p:sp>
    </p:spTree>
    <p:extLst>
      <p:ext uri="{BB962C8B-B14F-4D97-AF65-F5344CB8AC3E}">
        <p14:creationId xmlns:p14="http://schemas.microsoft.com/office/powerpoint/2010/main" val="3386138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98C1A1-B123-4318-802D-9BFEA0D041A5}" type="slidenum">
              <a:rPr lang="et-EE" smtClean="0"/>
              <a:pPr/>
              <a:t>10</a:t>
            </a:fld>
            <a:endParaRPr lang="et-EE"/>
          </a:p>
        </p:txBody>
      </p:sp>
    </p:spTree>
    <p:extLst>
      <p:ext uri="{BB962C8B-B14F-4D97-AF65-F5344CB8AC3E}">
        <p14:creationId xmlns:p14="http://schemas.microsoft.com/office/powerpoint/2010/main" val="3057506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98C1A1-B123-4318-802D-9BFEA0D041A5}" type="slidenum">
              <a:rPr lang="et-EE" smtClean="0"/>
              <a:pPr/>
              <a:t>11</a:t>
            </a:fld>
            <a:endParaRPr lang="et-EE"/>
          </a:p>
        </p:txBody>
      </p:sp>
    </p:spTree>
    <p:extLst>
      <p:ext uri="{BB962C8B-B14F-4D97-AF65-F5344CB8AC3E}">
        <p14:creationId xmlns:p14="http://schemas.microsoft.com/office/powerpoint/2010/main" val="24815872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98C1A1-B123-4318-802D-9BFEA0D041A5}" type="slidenum">
              <a:rPr lang="et-EE" smtClean="0"/>
              <a:pPr/>
              <a:t>12</a:t>
            </a:fld>
            <a:endParaRPr lang="et-EE"/>
          </a:p>
        </p:txBody>
      </p:sp>
    </p:spTree>
    <p:extLst>
      <p:ext uri="{BB962C8B-B14F-4D97-AF65-F5344CB8AC3E}">
        <p14:creationId xmlns:p14="http://schemas.microsoft.com/office/powerpoint/2010/main" val="1699493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98C1A1-B123-4318-802D-9BFEA0D041A5}" type="slidenum">
              <a:rPr lang="et-EE" smtClean="0"/>
              <a:pPr/>
              <a:t>13</a:t>
            </a:fld>
            <a:endParaRPr lang="et-EE"/>
          </a:p>
        </p:txBody>
      </p:sp>
    </p:spTree>
    <p:extLst>
      <p:ext uri="{BB962C8B-B14F-4D97-AF65-F5344CB8AC3E}">
        <p14:creationId xmlns:p14="http://schemas.microsoft.com/office/powerpoint/2010/main" val="36465784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98C1A1-B123-4318-802D-9BFEA0D041A5}" type="slidenum">
              <a:rPr lang="et-EE" smtClean="0"/>
              <a:pPr/>
              <a:t>14</a:t>
            </a:fld>
            <a:endParaRPr lang="et-EE"/>
          </a:p>
        </p:txBody>
      </p:sp>
    </p:spTree>
    <p:extLst>
      <p:ext uri="{BB962C8B-B14F-4D97-AF65-F5344CB8AC3E}">
        <p14:creationId xmlns:p14="http://schemas.microsoft.com/office/powerpoint/2010/main" val="41848332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98C1A1-B123-4318-802D-9BFEA0D041A5}" type="slidenum">
              <a:rPr lang="et-EE" smtClean="0"/>
              <a:pPr/>
              <a:t>15</a:t>
            </a:fld>
            <a:endParaRPr lang="et-EE"/>
          </a:p>
        </p:txBody>
      </p:sp>
    </p:spTree>
    <p:extLst>
      <p:ext uri="{BB962C8B-B14F-4D97-AF65-F5344CB8AC3E}">
        <p14:creationId xmlns:p14="http://schemas.microsoft.com/office/powerpoint/2010/main" val="11690385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98C1A1-B123-4318-802D-9BFEA0D041A5}" type="slidenum">
              <a:rPr lang="et-EE" smtClean="0"/>
              <a:pPr/>
              <a:t>16</a:t>
            </a:fld>
            <a:endParaRPr lang="et-EE"/>
          </a:p>
        </p:txBody>
      </p:sp>
    </p:spTree>
    <p:extLst>
      <p:ext uri="{BB962C8B-B14F-4D97-AF65-F5344CB8AC3E}">
        <p14:creationId xmlns:p14="http://schemas.microsoft.com/office/powerpoint/2010/main" val="5850954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98C1A1-B123-4318-802D-9BFEA0D041A5}" type="slidenum">
              <a:rPr lang="et-EE" smtClean="0"/>
              <a:pPr/>
              <a:t>17</a:t>
            </a:fld>
            <a:endParaRPr lang="et-EE"/>
          </a:p>
        </p:txBody>
      </p:sp>
    </p:spTree>
    <p:extLst>
      <p:ext uri="{BB962C8B-B14F-4D97-AF65-F5344CB8AC3E}">
        <p14:creationId xmlns:p14="http://schemas.microsoft.com/office/powerpoint/2010/main" val="20781018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98C1A1-B123-4318-802D-9BFEA0D041A5}" type="slidenum">
              <a:rPr lang="et-EE" smtClean="0"/>
              <a:pPr/>
              <a:t>18</a:t>
            </a:fld>
            <a:endParaRPr lang="et-EE"/>
          </a:p>
        </p:txBody>
      </p:sp>
    </p:spTree>
    <p:extLst>
      <p:ext uri="{BB962C8B-B14F-4D97-AF65-F5344CB8AC3E}">
        <p14:creationId xmlns:p14="http://schemas.microsoft.com/office/powerpoint/2010/main" val="10565560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98C1A1-B123-4318-802D-9BFEA0D041A5}" type="slidenum">
              <a:rPr lang="et-EE" smtClean="0"/>
              <a:pPr/>
              <a:t>19</a:t>
            </a:fld>
            <a:endParaRPr lang="et-EE"/>
          </a:p>
        </p:txBody>
      </p:sp>
    </p:spTree>
    <p:extLst>
      <p:ext uri="{BB962C8B-B14F-4D97-AF65-F5344CB8AC3E}">
        <p14:creationId xmlns:p14="http://schemas.microsoft.com/office/powerpoint/2010/main" val="1972904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98C1A1-B123-4318-802D-9BFEA0D041A5}" type="slidenum">
              <a:rPr lang="et-EE" smtClean="0"/>
              <a:pPr/>
              <a:t>2</a:t>
            </a:fld>
            <a:endParaRPr lang="et-EE"/>
          </a:p>
        </p:txBody>
      </p:sp>
    </p:spTree>
    <p:extLst>
      <p:ext uri="{BB962C8B-B14F-4D97-AF65-F5344CB8AC3E}">
        <p14:creationId xmlns:p14="http://schemas.microsoft.com/office/powerpoint/2010/main" val="7938783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98C1A1-B123-4318-802D-9BFEA0D041A5}" type="slidenum">
              <a:rPr lang="et-EE" smtClean="0"/>
              <a:pPr/>
              <a:t>20</a:t>
            </a:fld>
            <a:endParaRPr lang="et-EE"/>
          </a:p>
        </p:txBody>
      </p:sp>
    </p:spTree>
    <p:extLst>
      <p:ext uri="{BB962C8B-B14F-4D97-AF65-F5344CB8AC3E}">
        <p14:creationId xmlns:p14="http://schemas.microsoft.com/office/powerpoint/2010/main" val="3705575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98C1A1-B123-4318-802D-9BFEA0D041A5}" type="slidenum">
              <a:rPr lang="et-EE" smtClean="0"/>
              <a:pPr/>
              <a:t>3</a:t>
            </a:fld>
            <a:endParaRPr lang="et-EE"/>
          </a:p>
        </p:txBody>
      </p:sp>
    </p:spTree>
    <p:extLst>
      <p:ext uri="{BB962C8B-B14F-4D97-AF65-F5344CB8AC3E}">
        <p14:creationId xmlns:p14="http://schemas.microsoft.com/office/powerpoint/2010/main" val="676782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98C1A1-B123-4318-802D-9BFEA0D041A5}" type="slidenum">
              <a:rPr lang="et-EE" smtClean="0"/>
              <a:pPr/>
              <a:t>4</a:t>
            </a:fld>
            <a:endParaRPr lang="et-EE"/>
          </a:p>
        </p:txBody>
      </p:sp>
    </p:spTree>
    <p:extLst>
      <p:ext uri="{BB962C8B-B14F-4D97-AF65-F5344CB8AC3E}">
        <p14:creationId xmlns:p14="http://schemas.microsoft.com/office/powerpoint/2010/main" val="3734143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98C1A1-B123-4318-802D-9BFEA0D041A5}" type="slidenum">
              <a:rPr lang="et-EE" smtClean="0"/>
              <a:pPr/>
              <a:t>5</a:t>
            </a:fld>
            <a:endParaRPr lang="et-EE"/>
          </a:p>
        </p:txBody>
      </p:sp>
    </p:spTree>
    <p:extLst>
      <p:ext uri="{BB962C8B-B14F-4D97-AF65-F5344CB8AC3E}">
        <p14:creationId xmlns:p14="http://schemas.microsoft.com/office/powerpoint/2010/main" val="793878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smtClean="0"/>
              <a:t>So</a:t>
            </a:r>
            <a:r>
              <a:rPr lang="et-EE" baseline="0" dirty="0" smtClean="0"/>
              <a:t> it is a very shallow sea but at the same time it is a  very  big sea.  And there are  at the moment 90 million people living around it. And the population is increasing very quickly. In the beginning of the last century it was 50 million and with 100 years it has doubled! And as you might already know people influence nature in unimaginable ways. So all  those 90 million people living around the Baltic Sea influence the Baltic Sea a lot. And in the last 25 years a lot of problems have surfaced. So now I am going to tell you about the problems that the Baltic Sea has.</a:t>
            </a:r>
            <a:endParaRPr lang="en-GB" dirty="0"/>
          </a:p>
        </p:txBody>
      </p:sp>
      <p:sp>
        <p:nvSpPr>
          <p:cNvPr id="4" name="Slide Number Placeholder 3"/>
          <p:cNvSpPr>
            <a:spLocks noGrp="1"/>
          </p:cNvSpPr>
          <p:nvPr>
            <p:ph type="sldNum" sz="quarter" idx="10"/>
          </p:nvPr>
        </p:nvSpPr>
        <p:spPr/>
        <p:txBody>
          <a:bodyPr/>
          <a:lstStyle/>
          <a:p>
            <a:fld id="{FC98C1A1-B123-4318-802D-9BFEA0D041A5}" type="slidenum">
              <a:rPr lang="et-EE" smtClean="0"/>
              <a:pPr/>
              <a:t>6</a:t>
            </a:fld>
            <a:endParaRPr lang="et-EE"/>
          </a:p>
        </p:txBody>
      </p:sp>
    </p:spTree>
    <p:extLst>
      <p:ext uri="{BB962C8B-B14F-4D97-AF65-F5344CB8AC3E}">
        <p14:creationId xmlns:p14="http://schemas.microsoft.com/office/powerpoint/2010/main" val="287708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98C1A1-B123-4318-802D-9BFEA0D041A5}" type="slidenum">
              <a:rPr lang="et-EE" smtClean="0"/>
              <a:pPr/>
              <a:t>7</a:t>
            </a:fld>
            <a:endParaRPr lang="et-EE"/>
          </a:p>
        </p:txBody>
      </p:sp>
    </p:spTree>
    <p:extLst>
      <p:ext uri="{BB962C8B-B14F-4D97-AF65-F5344CB8AC3E}">
        <p14:creationId xmlns:p14="http://schemas.microsoft.com/office/powerpoint/2010/main" val="933432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98C1A1-B123-4318-802D-9BFEA0D041A5}" type="slidenum">
              <a:rPr lang="et-EE" smtClean="0"/>
              <a:pPr/>
              <a:t>8</a:t>
            </a:fld>
            <a:endParaRPr lang="et-EE"/>
          </a:p>
        </p:txBody>
      </p:sp>
    </p:spTree>
    <p:extLst>
      <p:ext uri="{BB962C8B-B14F-4D97-AF65-F5344CB8AC3E}">
        <p14:creationId xmlns:p14="http://schemas.microsoft.com/office/powerpoint/2010/main" val="630811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98C1A1-B123-4318-802D-9BFEA0D041A5}" type="slidenum">
              <a:rPr lang="et-EE" smtClean="0"/>
              <a:pPr/>
              <a:t>9</a:t>
            </a:fld>
            <a:endParaRPr lang="et-EE"/>
          </a:p>
        </p:txBody>
      </p:sp>
    </p:spTree>
    <p:extLst>
      <p:ext uri="{BB962C8B-B14F-4D97-AF65-F5344CB8AC3E}">
        <p14:creationId xmlns:p14="http://schemas.microsoft.com/office/powerpoint/2010/main" val="3640811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t-E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t-EE"/>
          </a:p>
        </p:txBody>
      </p:sp>
      <p:sp>
        <p:nvSpPr>
          <p:cNvPr id="4" name="Date Placeholder 3"/>
          <p:cNvSpPr>
            <a:spLocks noGrp="1"/>
          </p:cNvSpPr>
          <p:nvPr>
            <p:ph type="dt" sz="half" idx="10"/>
          </p:nvPr>
        </p:nvSpPr>
        <p:spPr/>
        <p:txBody>
          <a:bodyPr/>
          <a:lstStyle/>
          <a:p>
            <a:fld id="{734E7302-6ABF-40E5-A52A-F8CE3FFD3A77}" type="datetimeFigureOut">
              <a:rPr lang="et-EE" smtClean="0"/>
              <a:pPr/>
              <a:t>5.06.2015</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981BED4E-F14A-4AEB-97DD-AF8C5F71A08C}" type="slidenum">
              <a:rPr lang="et-EE" smtClean="0"/>
              <a:pPr/>
              <a:t>‹#›</a:t>
            </a:fld>
            <a:endParaRPr lang="et-EE"/>
          </a:p>
        </p:txBody>
      </p:sp>
    </p:spTree>
    <p:extLst>
      <p:ext uri="{BB962C8B-B14F-4D97-AF65-F5344CB8AC3E}">
        <p14:creationId xmlns:p14="http://schemas.microsoft.com/office/powerpoint/2010/main" val="2209019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10"/>
          </p:nvPr>
        </p:nvSpPr>
        <p:spPr/>
        <p:txBody>
          <a:bodyPr/>
          <a:lstStyle/>
          <a:p>
            <a:fld id="{734E7302-6ABF-40E5-A52A-F8CE3FFD3A77}" type="datetimeFigureOut">
              <a:rPr lang="et-EE" smtClean="0"/>
              <a:pPr/>
              <a:t>5.06.2015</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981BED4E-F14A-4AEB-97DD-AF8C5F71A08C}" type="slidenum">
              <a:rPr lang="et-EE" smtClean="0"/>
              <a:pPr/>
              <a:t>‹#›</a:t>
            </a:fld>
            <a:endParaRPr lang="et-EE"/>
          </a:p>
        </p:txBody>
      </p:sp>
    </p:spTree>
    <p:extLst>
      <p:ext uri="{BB962C8B-B14F-4D97-AF65-F5344CB8AC3E}">
        <p14:creationId xmlns:p14="http://schemas.microsoft.com/office/powerpoint/2010/main" val="2662271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t-E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10"/>
          </p:nvPr>
        </p:nvSpPr>
        <p:spPr/>
        <p:txBody>
          <a:bodyPr/>
          <a:lstStyle/>
          <a:p>
            <a:fld id="{734E7302-6ABF-40E5-A52A-F8CE3FFD3A77}" type="datetimeFigureOut">
              <a:rPr lang="et-EE" smtClean="0"/>
              <a:pPr/>
              <a:t>5.06.2015</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981BED4E-F14A-4AEB-97DD-AF8C5F71A08C}" type="slidenum">
              <a:rPr lang="et-EE" smtClean="0"/>
              <a:pPr/>
              <a:t>‹#›</a:t>
            </a:fld>
            <a:endParaRPr lang="et-EE"/>
          </a:p>
        </p:txBody>
      </p:sp>
    </p:spTree>
    <p:extLst>
      <p:ext uri="{BB962C8B-B14F-4D97-AF65-F5344CB8AC3E}">
        <p14:creationId xmlns:p14="http://schemas.microsoft.com/office/powerpoint/2010/main" val="1184330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10"/>
          </p:nvPr>
        </p:nvSpPr>
        <p:spPr/>
        <p:txBody>
          <a:bodyPr/>
          <a:lstStyle/>
          <a:p>
            <a:fld id="{734E7302-6ABF-40E5-A52A-F8CE3FFD3A77}" type="datetimeFigureOut">
              <a:rPr lang="et-EE" smtClean="0"/>
              <a:pPr/>
              <a:t>5.06.2015</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981BED4E-F14A-4AEB-97DD-AF8C5F71A08C}" type="slidenum">
              <a:rPr lang="et-EE" smtClean="0"/>
              <a:pPr/>
              <a:t>‹#›</a:t>
            </a:fld>
            <a:endParaRPr lang="et-EE"/>
          </a:p>
        </p:txBody>
      </p:sp>
    </p:spTree>
    <p:extLst>
      <p:ext uri="{BB962C8B-B14F-4D97-AF65-F5344CB8AC3E}">
        <p14:creationId xmlns:p14="http://schemas.microsoft.com/office/powerpoint/2010/main" val="1905044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t-E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4E7302-6ABF-40E5-A52A-F8CE3FFD3A77}" type="datetimeFigureOut">
              <a:rPr lang="et-EE" smtClean="0"/>
              <a:pPr/>
              <a:t>5.06.2015</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981BED4E-F14A-4AEB-97DD-AF8C5F71A08C}" type="slidenum">
              <a:rPr lang="et-EE" smtClean="0"/>
              <a:pPr/>
              <a:t>‹#›</a:t>
            </a:fld>
            <a:endParaRPr lang="et-EE"/>
          </a:p>
        </p:txBody>
      </p:sp>
    </p:spTree>
    <p:extLst>
      <p:ext uri="{BB962C8B-B14F-4D97-AF65-F5344CB8AC3E}">
        <p14:creationId xmlns:p14="http://schemas.microsoft.com/office/powerpoint/2010/main" val="1447106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Date Placeholder 4"/>
          <p:cNvSpPr>
            <a:spLocks noGrp="1"/>
          </p:cNvSpPr>
          <p:nvPr>
            <p:ph type="dt" sz="half" idx="10"/>
          </p:nvPr>
        </p:nvSpPr>
        <p:spPr/>
        <p:txBody>
          <a:bodyPr/>
          <a:lstStyle/>
          <a:p>
            <a:fld id="{734E7302-6ABF-40E5-A52A-F8CE3FFD3A77}" type="datetimeFigureOut">
              <a:rPr lang="et-EE" smtClean="0"/>
              <a:pPr/>
              <a:t>5.06.2015</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981BED4E-F14A-4AEB-97DD-AF8C5F71A08C}" type="slidenum">
              <a:rPr lang="et-EE" smtClean="0"/>
              <a:pPr/>
              <a:t>‹#›</a:t>
            </a:fld>
            <a:endParaRPr lang="et-EE"/>
          </a:p>
        </p:txBody>
      </p:sp>
    </p:spTree>
    <p:extLst>
      <p:ext uri="{BB962C8B-B14F-4D97-AF65-F5344CB8AC3E}">
        <p14:creationId xmlns:p14="http://schemas.microsoft.com/office/powerpoint/2010/main" val="3205061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t-E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7" name="Date Placeholder 6"/>
          <p:cNvSpPr>
            <a:spLocks noGrp="1"/>
          </p:cNvSpPr>
          <p:nvPr>
            <p:ph type="dt" sz="half" idx="10"/>
          </p:nvPr>
        </p:nvSpPr>
        <p:spPr/>
        <p:txBody>
          <a:bodyPr/>
          <a:lstStyle/>
          <a:p>
            <a:fld id="{734E7302-6ABF-40E5-A52A-F8CE3FFD3A77}" type="datetimeFigureOut">
              <a:rPr lang="et-EE" smtClean="0"/>
              <a:pPr/>
              <a:t>5.06.2015</a:t>
            </a:fld>
            <a:endParaRPr lang="et-EE"/>
          </a:p>
        </p:txBody>
      </p:sp>
      <p:sp>
        <p:nvSpPr>
          <p:cNvPr id="8" name="Footer Placeholder 7"/>
          <p:cNvSpPr>
            <a:spLocks noGrp="1"/>
          </p:cNvSpPr>
          <p:nvPr>
            <p:ph type="ftr" sz="quarter" idx="11"/>
          </p:nvPr>
        </p:nvSpPr>
        <p:spPr/>
        <p:txBody>
          <a:bodyPr/>
          <a:lstStyle/>
          <a:p>
            <a:endParaRPr lang="et-EE"/>
          </a:p>
        </p:txBody>
      </p:sp>
      <p:sp>
        <p:nvSpPr>
          <p:cNvPr id="9" name="Slide Number Placeholder 8"/>
          <p:cNvSpPr>
            <a:spLocks noGrp="1"/>
          </p:cNvSpPr>
          <p:nvPr>
            <p:ph type="sldNum" sz="quarter" idx="12"/>
          </p:nvPr>
        </p:nvSpPr>
        <p:spPr/>
        <p:txBody>
          <a:bodyPr/>
          <a:lstStyle/>
          <a:p>
            <a:fld id="{981BED4E-F14A-4AEB-97DD-AF8C5F71A08C}" type="slidenum">
              <a:rPr lang="et-EE" smtClean="0"/>
              <a:pPr/>
              <a:t>‹#›</a:t>
            </a:fld>
            <a:endParaRPr lang="et-EE"/>
          </a:p>
        </p:txBody>
      </p:sp>
    </p:spTree>
    <p:extLst>
      <p:ext uri="{BB962C8B-B14F-4D97-AF65-F5344CB8AC3E}">
        <p14:creationId xmlns:p14="http://schemas.microsoft.com/office/powerpoint/2010/main" val="4200727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Date Placeholder 2"/>
          <p:cNvSpPr>
            <a:spLocks noGrp="1"/>
          </p:cNvSpPr>
          <p:nvPr>
            <p:ph type="dt" sz="half" idx="10"/>
          </p:nvPr>
        </p:nvSpPr>
        <p:spPr/>
        <p:txBody>
          <a:bodyPr/>
          <a:lstStyle/>
          <a:p>
            <a:fld id="{734E7302-6ABF-40E5-A52A-F8CE3FFD3A77}" type="datetimeFigureOut">
              <a:rPr lang="et-EE" smtClean="0"/>
              <a:pPr/>
              <a:t>5.06.2015</a:t>
            </a:fld>
            <a:endParaRPr lang="et-EE"/>
          </a:p>
        </p:txBody>
      </p:sp>
      <p:sp>
        <p:nvSpPr>
          <p:cNvPr id="4" name="Footer Placeholder 3"/>
          <p:cNvSpPr>
            <a:spLocks noGrp="1"/>
          </p:cNvSpPr>
          <p:nvPr>
            <p:ph type="ftr" sz="quarter" idx="11"/>
          </p:nvPr>
        </p:nvSpPr>
        <p:spPr/>
        <p:txBody>
          <a:bodyPr/>
          <a:lstStyle/>
          <a:p>
            <a:endParaRPr lang="et-EE"/>
          </a:p>
        </p:txBody>
      </p:sp>
      <p:sp>
        <p:nvSpPr>
          <p:cNvPr id="5" name="Slide Number Placeholder 4"/>
          <p:cNvSpPr>
            <a:spLocks noGrp="1"/>
          </p:cNvSpPr>
          <p:nvPr>
            <p:ph type="sldNum" sz="quarter" idx="12"/>
          </p:nvPr>
        </p:nvSpPr>
        <p:spPr/>
        <p:txBody>
          <a:bodyPr/>
          <a:lstStyle/>
          <a:p>
            <a:fld id="{981BED4E-F14A-4AEB-97DD-AF8C5F71A08C}" type="slidenum">
              <a:rPr lang="et-EE" smtClean="0"/>
              <a:pPr/>
              <a:t>‹#›</a:t>
            </a:fld>
            <a:endParaRPr lang="et-EE"/>
          </a:p>
        </p:txBody>
      </p:sp>
    </p:spTree>
    <p:extLst>
      <p:ext uri="{BB962C8B-B14F-4D97-AF65-F5344CB8AC3E}">
        <p14:creationId xmlns:p14="http://schemas.microsoft.com/office/powerpoint/2010/main" val="3903757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4E7302-6ABF-40E5-A52A-F8CE3FFD3A77}" type="datetimeFigureOut">
              <a:rPr lang="et-EE" smtClean="0"/>
              <a:pPr/>
              <a:t>5.06.2015</a:t>
            </a:fld>
            <a:endParaRPr lang="et-EE"/>
          </a:p>
        </p:txBody>
      </p:sp>
      <p:sp>
        <p:nvSpPr>
          <p:cNvPr id="3" name="Footer Placeholder 2"/>
          <p:cNvSpPr>
            <a:spLocks noGrp="1"/>
          </p:cNvSpPr>
          <p:nvPr>
            <p:ph type="ftr" sz="quarter" idx="11"/>
          </p:nvPr>
        </p:nvSpPr>
        <p:spPr/>
        <p:txBody>
          <a:bodyPr/>
          <a:lstStyle/>
          <a:p>
            <a:endParaRPr lang="et-EE"/>
          </a:p>
        </p:txBody>
      </p:sp>
      <p:sp>
        <p:nvSpPr>
          <p:cNvPr id="4" name="Slide Number Placeholder 3"/>
          <p:cNvSpPr>
            <a:spLocks noGrp="1"/>
          </p:cNvSpPr>
          <p:nvPr>
            <p:ph type="sldNum" sz="quarter" idx="12"/>
          </p:nvPr>
        </p:nvSpPr>
        <p:spPr/>
        <p:txBody>
          <a:bodyPr/>
          <a:lstStyle/>
          <a:p>
            <a:fld id="{981BED4E-F14A-4AEB-97DD-AF8C5F71A08C}" type="slidenum">
              <a:rPr lang="et-EE" smtClean="0"/>
              <a:pPr/>
              <a:t>‹#›</a:t>
            </a:fld>
            <a:endParaRPr lang="et-EE"/>
          </a:p>
        </p:txBody>
      </p:sp>
    </p:spTree>
    <p:extLst>
      <p:ext uri="{BB962C8B-B14F-4D97-AF65-F5344CB8AC3E}">
        <p14:creationId xmlns:p14="http://schemas.microsoft.com/office/powerpoint/2010/main" val="3316950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t-E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4E7302-6ABF-40E5-A52A-F8CE3FFD3A77}" type="datetimeFigureOut">
              <a:rPr lang="et-EE" smtClean="0"/>
              <a:pPr/>
              <a:t>5.06.2015</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981BED4E-F14A-4AEB-97DD-AF8C5F71A08C}" type="slidenum">
              <a:rPr lang="et-EE" smtClean="0"/>
              <a:pPr/>
              <a:t>‹#›</a:t>
            </a:fld>
            <a:endParaRPr lang="et-EE"/>
          </a:p>
        </p:txBody>
      </p:sp>
    </p:spTree>
    <p:extLst>
      <p:ext uri="{BB962C8B-B14F-4D97-AF65-F5344CB8AC3E}">
        <p14:creationId xmlns:p14="http://schemas.microsoft.com/office/powerpoint/2010/main" val="2889302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t-E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t-E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4E7302-6ABF-40E5-A52A-F8CE3FFD3A77}" type="datetimeFigureOut">
              <a:rPr lang="et-EE" smtClean="0"/>
              <a:pPr/>
              <a:t>5.06.2015</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981BED4E-F14A-4AEB-97DD-AF8C5F71A08C}" type="slidenum">
              <a:rPr lang="et-EE" smtClean="0"/>
              <a:pPr/>
              <a:t>‹#›</a:t>
            </a:fld>
            <a:endParaRPr lang="et-EE"/>
          </a:p>
        </p:txBody>
      </p:sp>
    </p:spTree>
    <p:extLst>
      <p:ext uri="{BB962C8B-B14F-4D97-AF65-F5344CB8AC3E}">
        <p14:creationId xmlns:p14="http://schemas.microsoft.com/office/powerpoint/2010/main" val="1718196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t-E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4E7302-6ABF-40E5-A52A-F8CE3FFD3A77}" type="datetimeFigureOut">
              <a:rPr lang="et-EE" smtClean="0"/>
              <a:pPr/>
              <a:t>5.06.2015</a:t>
            </a:fld>
            <a:endParaRPr lang="et-E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t-E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1BED4E-F14A-4AEB-97DD-AF8C5F71A08C}" type="slidenum">
              <a:rPr lang="et-EE" smtClean="0"/>
              <a:pPr/>
              <a:t>‹#›</a:t>
            </a:fld>
            <a:endParaRPr lang="et-EE"/>
          </a:p>
        </p:txBody>
      </p:sp>
    </p:spTree>
    <p:extLst>
      <p:ext uri="{BB962C8B-B14F-4D97-AF65-F5344CB8AC3E}">
        <p14:creationId xmlns:p14="http://schemas.microsoft.com/office/powerpoint/2010/main" val="3625946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Katarina\Desktop\army4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8640" y="0"/>
            <a:ext cx="10363810" cy="693169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12576" y="2132856"/>
            <a:ext cx="9865096" cy="194421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2" name="Title 1"/>
          <p:cNvSpPr>
            <a:spLocks noGrp="1"/>
          </p:cNvSpPr>
          <p:nvPr>
            <p:ph type="ctrTitle"/>
          </p:nvPr>
        </p:nvSpPr>
        <p:spPr>
          <a:xfrm>
            <a:off x="-81435" y="2654914"/>
            <a:ext cx="9324528" cy="900100"/>
          </a:xfrm>
        </p:spPr>
        <p:txBody>
          <a:bodyPr>
            <a:normAutofit fontScale="90000"/>
          </a:bodyPr>
          <a:lstStyle/>
          <a:p>
            <a:r>
              <a:rPr lang="et-EE" sz="3100" dirty="0" smtClean="0">
                <a:solidFill>
                  <a:schemeClr val="bg1"/>
                </a:solidFill>
                <a:latin typeface="Futura Bk BT" pitchFamily="34" charset="0"/>
              </a:rPr>
              <a:t>CHANGES IN THE BALTIC SEA IN THE LAST 25 YEARS</a:t>
            </a:r>
            <a:br>
              <a:rPr lang="et-EE" sz="3100" dirty="0" smtClean="0">
                <a:solidFill>
                  <a:schemeClr val="bg1"/>
                </a:solidFill>
                <a:latin typeface="Futura Bk BT" pitchFamily="34" charset="0"/>
              </a:rPr>
            </a:br>
            <a:r>
              <a:rPr lang="et-EE" sz="2200" dirty="0" smtClean="0">
                <a:solidFill>
                  <a:schemeClr val="bg1"/>
                </a:solidFill>
                <a:latin typeface="Futura Bk BT" pitchFamily="34" charset="0"/>
              </a:rPr>
              <a:t>SCIENCE OF CHANGES</a:t>
            </a:r>
            <a:r>
              <a:rPr lang="et-EE" sz="3600" dirty="0" smtClean="0">
                <a:solidFill>
                  <a:schemeClr val="bg1"/>
                </a:solidFill>
                <a:latin typeface="Futura Bk BT" pitchFamily="34" charset="0"/>
              </a:rPr>
              <a:t/>
            </a:r>
            <a:br>
              <a:rPr lang="et-EE" sz="3600" dirty="0" smtClean="0">
                <a:solidFill>
                  <a:schemeClr val="bg1"/>
                </a:solidFill>
                <a:latin typeface="Futura Bk BT" pitchFamily="34" charset="0"/>
              </a:rPr>
            </a:br>
            <a:r>
              <a:rPr lang="et-EE" sz="2200" dirty="0" smtClean="0">
                <a:solidFill>
                  <a:schemeClr val="bg1"/>
                </a:solidFill>
                <a:latin typeface="Futura Bk BT" pitchFamily="34" charset="0"/>
              </a:rPr>
              <a:t>Katarina Oganjan </a:t>
            </a:r>
            <a:br>
              <a:rPr lang="et-EE" sz="2200" dirty="0" smtClean="0">
                <a:solidFill>
                  <a:schemeClr val="bg1"/>
                </a:solidFill>
                <a:latin typeface="Futura Bk BT" pitchFamily="34" charset="0"/>
              </a:rPr>
            </a:br>
            <a:r>
              <a:rPr lang="et-EE" sz="1800" dirty="0" smtClean="0">
                <a:solidFill>
                  <a:schemeClr val="bg1"/>
                </a:solidFill>
                <a:latin typeface="Futura Bk BT" pitchFamily="34" charset="0"/>
              </a:rPr>
              <a:t>05.06.2015 TALLINN</a:t>
            </a:r>
            <a:endParaRPr lang="et-EE" sz="1800" dirty="0">
              <a:solidFill>
                <a:schemeClr val="bg1"/>
              </a:solidFill>
              <a:latin typeface="Futura Bk BT" pitchFamily="34" charset="0"/>
            </a:endParaRPr>
          </a:p>
        </p:txBody>
      </p:sp>
      <p:pic>
        <p:nvPicPr>
          <p:cNvPr id="1031" name="Picture 7" descr="\\NESSIE\bioloogia\emi ja ut logod\tartu ülikooli tunnusgraafika\tavalogod\gif\bitmap in tylogo_ring 3.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32440" y="3137926"/>
            <a:ext cx="473659" cy="48555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NESSIE\bioloogia\emi ja ut logod\emi-logo\emi-eng\emi-eng_bw.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28384" y="3161468"/>
            <a:ext cx="459016" cy="45901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Katarina\Desktop\unesc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34796" y="3161468"/>
            <a:ext cx="491591" cy="459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87778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latin typeface="Futura Bk BT" panose="020B0502020204020303" pitchFamily="34" charset="0"/>
              </a:rPr>
              <a:t>EUTROPHICATION</a:t>
            </a:r>
            <a:endParaRPr lang="en-GB" dirty="0">
              <a:latin typeface="Futura Bk BT" panose="020B0502020204020303" pitchFamily="34" charset="0"/>
            </a:endParaRPr>
          </a:p>
        </p:txBody>
      </p:sp>
      <p:pic>
        <p:nvPicPr>
          <p:cNvPr id="8194" name="Picture 2" descr="C:\Users\Katarina\Desktop\Untitled.png"/>
          <p:cNvPicPr>
            <a:picLocks noChangeAspect="1" noChangeArrowheads="1"/>
          </p:cNvPicPr>
          <p:nvPr/>
        </p:nvPicPr>
        <p:blipFill rotWithShape="1">
          <a:blip r:embed="rId3">
            <a:extLst>
              <a:ext uri="{28A0092B-C50C-407E-A947-70E740481C1C}">
                <a14:useLocalDpi xmlns:a14="http://schemas.microsoft.com/office/drawing/2010/main" val="0"/>
              </a:ext>
            </a:extLst>
          </a:blip>
          <a:srcRect r="56468"/>
          <a:stretch/>
        </p:blipFill>
        <p:spPr bwMode="auto">
          <a:xfrm>
            <a:off x="166401" y="836712"/>
            <a:ext cx="896855" cy="561662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76834" y="980728"/>
            <a:ext cx="777777" cy="369332"/>
          </a:xfrm>
          <a:prstGeom prst="rect">
            <a:avLst/>
          </a:prstGeom>
          <a:noFill/>
        </p:spPr>
        <p:txBody>
          <a:bodyPr wrap="none" rtlCol="0">
            <a:spAutoFit/>
          </a:bodyPr>
          <a:lstStyle/>
          <a:p>
            <a:r>
              <a:rPr lang="et-EE" dirty="0" smtClean="0"/>
              <a:t>GOOD</a:t>
            </a:r>
            <a:endParaRPr lang="en-GB" dirty="0"/>
          </a:p>
        </p:txBody>
      </p:sp>
      <p:sp>
        <p:nvSpPr>
          <p:cNvPr id="5" name="TextBox 4"/>
          <p:cNvSpPr txBox="1"/>
          <p:nvPr/>
        </p:nvSpPr>
        <p:spPr>
          <a:xfrm>
            <a:off x="480083" y="6093057"/>
            <a:ext cx="583173" cy="369332"/>
          </a:xfrm>
          <a:prstGeom prst="rect">
            <a:avLst/>
          </a:prstGeom>
          <a:noFill/>
        </p:spPr>
        <p:txBody>
          <a:bodyPr wrap="none" rtlCol="0">
            <a:spAutoFit/>
          </a:bodyPr>
          <a:lstStyle/>
          <a:p>
            <a:r>
              <a:rPr lang="et-EE" dirty="0" smtClean="0"/>
              <a:t>BAD</a:t>
            </a:r>
            <a:endParaRPr lang="en-GB" dirty="0"/>
          </a:p>
        </p:txBody>
      </p:sp>
      <p:pic>
        <p:nvPicPr>
          <p:cNvPr id="9218" name="Picture 2" descr="C:\Users\Katarina\Desktop\Untitled3.png"/>
          <p:cNvPicPr>
            <a:picLocks noChangeAspect="1" noChangeArrowheads="1"/>
          </p:cNvPicPr>
          <p:nvPr/>
        </p:nvPicPr>
        <p:blipFill rotWithShape="1">
          <a:blip r:embed="rId4">
            <a:extLst>
              <a:ext uri="{28A0092B-C50C-407E-A947-70E740481C1C}">
                <a14:useLocalDpi xmlns:a14="http://schemas.microsoft.com/office/drawing/2010/main" val="0"/>
              </a:ext>
            </a:extLst>
          </a:blip>
          <a:srcRect b="50000"/>
          <a:stretch/>
        </p:blipFill>
        <p:spPr bwMode="auto">
          <a:xfrm>
            <a:off x="1706136" y="2780928"/>
            <a:ext cx="7432071" cy="251611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252009" y="2971298"/>
            <a:ext cx="2310569" cy="369332"/>
          </a:xfrm>
          <a:prstGeom prst="rect">
            <a:avLst/>
          </a:prstGeom>
          <a:noFill/>
        </p:spPr>
        <p:txBody>
          <a:bodyPr wrap="none" rtlCol="0">
            <a:spAutoFit/>
          </a:bodyPr>
          <a:lstStyle/>
          <a:p>
            <a:r>
              <a:rPr lang="et-EE" dirty="0" smtClean="0"/>
              <a:t>FERTILISER: NITROGEN</a:t>
            </a:r>
            <a:endParaRPr lang="en-GB" dirty="0"/>
          </a:p>
        </p:txBody>
      </p:sp>
      <p:sp>
        <p:nvSpPr>
          <p:cNvPr id="9" name="TextBox 8"/>
          <p:cNvSpPr txBox="1"/>
          <p:nvPr/>
        </p:nvSpPr>
        <p:spPr>
          <a:xfrm>
            <a:off x="1252009" y="3643081"/>
            <a:ext cx="2479525" cy="369332"/>
          </a:xfrm>
          <a:prstGeom prst="rect">
            <a:avLst/>
          </a:prstGeom>
          <a:noFill/>
        </p:spPr>
        <p:txBody>
          <a:bodyPr wrap="none" rtlCol="0">
            <a:spAutoFit/>
          </a:bodyPr>
          <a:lstStyle/>
          <a:p>
            <a:r>
              <a:rPr lang="et-EE" dirty="0" smtClean="0"/>
              <a:t>FERTILISER: PHOSPORUS</a:t>
            </a:r>
            <a:endParaRPr lang="en-GB" dirty="0"/>
          </a:p>
        </p:txBody>
      </p:sp>
      <p:sp>
        <p:nvSpPr>
          <p:cNvPr id="6" name="TextBox 5"/>
          <p:cNvSpPr txBox="1"/>
          <p:nvPr/>
        </p:nvSpPr>
        <p:spPr>
          <a:xfrm>
            <a:off x="1252009" y="4384325"/>
            <a:ext cx="961738" cy="369332"/>
          </a:xfrm>
          <a:prstGeom prst="rect">
            <a:avLst/>
          </a:prstGeom>
          <a:noFill/>
        </p:spPr>
        <p:txBody>
          <a:bodyPr wrap="none" rtlCol="0">
            <a:spAutoFit/>
          </a:bodyPr>
          <a:lstStyle/>
          <a:p>
            <a:r>
              <a:rPr lang="et-EE" dirty="0" smtClean="0"/>
              <a:t>OXYGEN</a:t>
            </a:r>
            <a:endParaRPr lang="en-GB" dirty="0"/>
          </a:p>
        </p:txBody>
      </p:sp>
    </p:spTree>
    <p:extLst>
      <p:ext uri="{BB962C8B-B14F-4D97-AF65-F5344CB8AC3E}">
        <p14:creationId xmlns:p14="http://schemas.microsoft.com/office/powerpoint/2010/main" val="8353567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DANGEROUS CHEMICALS</a:t>
            </a:r>
            <a:endParaRPr lang="en-GB" dirty="0"/>
          </a:p>
        </p:txBody>
      </p:sp>
      <p:pic>
        <p:nvPicPr>
          <p:cNvPr id="5" name="Picture 3" descr="C:\Users\Katarina\Desktop\hazardous-chemical-train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6336" y="476672"/>
            <a:ext cx="1452560" cy="684076"/>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Katarina\Desktop\non-point-pollution-sourc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1569293"/>
            <a:ext cx="6490400" cy="4893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00374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HAZARDOUS SUBSTANCES</a:t>
            </a:r>
            <a:endParaRPr lang="en-GB" dirty="0"/>
          </a:p>
        </p:txBody>
      </p:sp>
      <p:pic>
        <p:nvPicPr>
          <p:cNvPr id="5" name="Picture 3" descr="C:\Users\Katarina\Desktop\hazardous-chemical-train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6336" y="476672"/>
            <a:ext cx="1452560" cy="6840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Katarina\Desktop\simpsons-three-eyed-fish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0272" y="3009774"/>
            <a:ext cx="1704975" cy="1666875"/>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C:\Users\Katarina\Desktop\Fish_kill_2008_AR_pic3.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5297"/>
          <a:stretch/>
        </p:blipFill>
        <p:spPr bwMode="auto">
          <a:xfrm>
            <a:off x="539552" y="2348880"/>
            <a:ext cx="4705468" cy="298866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915396" y="3658545"/>
            <a:ext cx="461986" cy="369332"/>
          </a:xfrm>
          <a:prstGeom prst="rect">
            <a:avLst/>
          </a:prstGeom>
          <a:noFill/>
        </p:spPr>
        <p:txBody>
          <a:bodyPr wrap="none" rtlCol="0">
            <a:spAutoFit/>
          </a:bodyPr>
          <a:lstStyle/>
          <a:p>
            <a:r>
              <a:rPr lang="et-EE" dirty="0" smtClean="0"/>
              <a:t>OR</a:t>
            </a:r>
            <a:endParaRPr lang="en-GB" dirty="0"/>
          </a:p>
        </p:txBody>
      </p:sp>
    </p:spTree>
    <p:extLst>
      <p:ext uri="{BB962C8B-B14F-4D97-AF65-F5344CB8AC3E}">
        <p14:creationId xmlns:p14="http://schemas.microsoft.com/office/powerpoint/2010/main" val="42553797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HAZARDOUS SUBSTANCES</a:t>
            </a:r>
            <a:endParaRPr lang="en-GB" dirty="0"/>
          </a:p>
        </p:txBody>
      </p:sp>
      <p:pic>
        <p:nvPicPr>
          <p:cNvPr id="5" name="Picture 3" descr="C:\Users\Katarina\Desktop\hazardous-chemical-train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6336" y="476672"/>
            <a:ext cx="1452560" cy="684076"/>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Katarina\Desktop\non-point-pollution-sourc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1569293"/>
            <a:ext cx="6490400" cy="4893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8172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HAZARDOUS SUBSTANCES</a:t>
            </a:r>
            <a:endParaRPr lang="en-GB" dirty="0"/>
          </a:p>
        </p:txBody>
      </p:sp>
      <p:pic>
        <p:nvPicPr>
          <p:cNvPr id="5" name="Picture 3" descr="C:\Users\Katarina\Desktop\hazardous-chemical-train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6336" y="476672"/>
            <a:ext cx="1452560" cy="684076"/>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C:\Users\Katarina\Desktop\UGA_unexploded_munitions_202172009PERMISSION GRANTED FOR US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1412776"/>
            <a:ext cx="3657985" cy="4975597"/>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C:\Users\Katarina\Desktop\cac9c101-810a-4a00-8cbf-79f0c285691e.file_.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4008" y="2350814"/>
            <a:ext cx="4139206" cy="3099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29938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SHIPPING AND OIL SPILLS</a:t>
            </a:r>
            <a:endParaRPr lang="en-GB" dirty="0"/>
          </a:p>
        </p:txBody>
      </p:sp>
      <p:pic>
        <p:nvPicPr>
          <p:cNvPr id="13314" name="Picture 2" descr="C:\Users\Katarina\Desktop\CWawatamArriv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556791"/>
            <a:ext cx="3868484" cy="2567445"/>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C:\Users\Katarina\Desktop\The-wreck-of-the-Costa-Co-00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6669" y="1556792"/>
            <a:ext cx="4080454" cy="2448272"/>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C:\Users\Katarina\Desktop\GlobalPeace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94881" y="4263480"/>
            <a:ext cx="3925888" cy="2459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34211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SHIPPING AND OIL SPILLS</a:t>
            </a:r>
            <a:endParaRPr lang="en-GB" dirty="0"/>
          </a:p>
        </p:txBody>
      </p:sp>
      <p:pic>
        <p:nvPicPr>
          <p:cNvPr id="14338" name="Picture 2" descr="C:\Users\Katarina\Desktop\image-3-for-gulf-of-mexico-oil-spill-animals-covered-in-oil-gallery-3226048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484784"/>
            <a:ext cx="3789663" cy="2520280"/>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C:\Users\Katarina\Desktop\otter-oil-spil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1484784"/>
            <a:ext cx="3877095" cy="2588635"/>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C:\Users\Katarina\Desktop\46003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7784" y="4149080"/>
            <a:ext cx="3782690" cy="2578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6014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OVERFISHING</a:t>
            </a:r>
            <a:endParaRPr lang="en-GB" dirty="0"/>
          </a:p>
        </p:txBody>
      </p:sp>
      <p:pic>
        <p:nvPicPr>
          <p:cNvPr id="16386" name="Picture 2" descr="C:\Users\Katarina\Desktop\Olausmagnus_scaniamark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176" y="2420888"/>
            <a:ext cx="4175256" cy="2625161"/>
          </a:xfrm>
          <a:prstGeom prst="rect">
            <a:avLst/>
          </a:prstGeom>
          <a:noFill/>
          <a:extLst>
            <a:ext uri="{909E8E84-426E-40DD-AFC4-6F175D3DCCD1}">
              <a14:hiddenFill xmlns:a14="http://schemas.microsoft.com/office/drawing/2010/main">
                <a:solidFill>
                  <a:srgbClr val="FFFFFF"/>
                </a:solidFill>
              </a14:hiddenFill>
            </a:ext>
          </a:extLst>
        </p:spPr>
      </p:pic>
      <p:pic>
        <p:nvPicPr>
          <p:cNvPr id="16387" name="Picture 3" descr="C:\Users\Katarina\Desktop\sea_3_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2413592"/>
            <a:ext cx="4392488" cy="2632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45041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OVERFISHING</a:t>
            </a:r>
            <a:endParaRPr lang="en-GB" dirty="0"/>
          </a:p>
        </p:txBody>
      </p:sp>
      <p:pic>
        <p:nvPicPr>
          <p:cNvPr id="15362" name="Picture 2" descr="C:\Users\Katarina\Desktop\69b8f78beb6ff7766945974b74ca6de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412776"/>
            <a:ext cx="3816424" cy="5399975"/>
          </a:xfrm>
          <a:prstGeom prst="rect">
            <a:avLst/>
          </a:prstGeom>
          <a:noFill/>
          <a:extLst>
            <a:ext uri="{909E8E84-426E-40DD-AFC4-6F175D3DCCD1}">
              <a14:hiddenFill xmlns:a14="http://schemas.microsoft.com/office/drawing/2010/main">
                <a:solidFill>
                  <a:srgbClr val="FFFFFF"/>
                </a:solidFill>
              </a14:hiddenFill>
            </a:ext>
          </a:extLst>
        </p:spPr>
      </p:pic>
      <p:pic>
        <p:nvPicPr>
          <p:cNvPr id="15363" name="Picture 3" descr="C:\Users\Katarina\Desktop\BFu0pNLCYAAjub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1412776"/>
            <a:ext cx="3239985" cy="5399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51937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MARINE LITTER</a:t>
            </a:r>
            <a:endParaRPr lang="en-GB" dirty="0"/>
          </a:p>
        </p:txBody>
      </p:sp>
      <p:pic>
        <p:nvPicPr>
          <p:cNvPr id="17410" name="Picture 2" descr="C:\Users\Katarina\Desktop\ocean-waste-infographi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266412"/>
            <a:ext cx="7776864" cy="5577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64135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67" y="2520203"/>
            <a:ext cx="2801921" cy="1938992"/>
          </a:xfrm>
          <a:prstGeom prst="rect">
            <a:avLst/>
          </a:prstGeom>
          <a:noFill/>
        </p:spPr>
        <p:txBody>
          <a:bodyPr wrap="none" rtlCol="0">
            <a:spAutoFit/>
          </a:bodyPr>
          <a:lstStyle/>
          <a:p>
            <a:pPr marL="285750" indent="-285750">
              <a:buFont typeface="Wingdings" panose="05000000000000000000" pitchFamily="2" charset="2"/>
              <a:buChar char="v"/>
            </a:pPr>
            <a:r>
              <a:rPr lang="et-EE" sz="2400" dirty="0" smtClean="0"/>
              <a:t>LAND LOCKED</a:t>
            </a:r>
          </a:p>
          <a:p>
            <a:pPr marL="285750" indent="-285750">
              <a:buFont typeface="Wingdings" panose="05000000000000000000" pitchFamily="2" charset="2"/>
              <a:buChar char="v"/>
            </a:pPr>
            <a:r>
              <a:rPr lang="et-EE" sz="2400" dirty="0" smtClean="0"/>
              <a:t>BRACKISH</a:t>
            </a:r>
          </a:p>
          <a:p>
            <a:pPr marL="285750" indent="-285750">
              <a:buFont typeface="Wingdings" panose="05000000000000000000" pitchFamily="2" charset="2"/>
              <a:buChar char="v"/>
            </a:pPr>
            <a:r>
              <a:rPr lang="et-EE" sz="2400" dirty="0"/>
              <a:t>SHALLOW – 459 M</a:t>
            </a:r>
          </a:p>
          <a:p>
            <a:pPr marL="285750" indent="-285750">
              <a:buFont typeface="Wingdings" panose="05000000000000000000" pitchFamily="2" charset="2"/>
              <a:buChar char="v"/>
            </a:pPr>
            <a:r>
              <a:rPr lang="et-EE" sz="2400" dirty="0"/>
              <a:t>NONTIDAL</a:t>
            </a:r>
          </a:p>
          <a:p>
            <a:endParaRPr lang="en-GB" sz="2400" dirty="0"/>
          </a:p>
        </p:txBody>
      </p:sp>
      <p:pic>
        <p:nvPicPr>
          <p:cNvPr id="2051" name="Picture 3" descr="C:\Users\Katarina\Desktop\Baltic_Sea_ma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7824" y="188639"/>
            <a:ext cx="6053293" cy="6479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59053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MARINE LITTER</a:t>
            </a:r>
            <a:endParaRPr lang="en-GB" dirty="0"/>
          </a:p>
        </p:txBody>
      </p:sp>
      <p:pic>
        <p:nvPicPr>
          <p:cNvPr id="2050" name="Picture 2" descr="C:\Users\Katarina\Desktop\Thum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615" y="1628800"/>
            <a:ext cx="3662149" cy="273630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Katarina\Desktop\debris-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936" y="1628800"/>
            <a:ext cx="4980074" cy="273630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Katarina\Desktop\Marine litter on a beach.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1800" y="4475642"/>
            <a:ext cx="3856150" cy="2319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36845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CONCLUSIONS</a:t>
            </a:r>
            <a:endParaRPr lang="en-GB" dirty="0"/>
          </a:p>
        </p:txBody>
      </p:sp>
      <p:sp>
        <p:nvSpPr>
          <p:cNvPr id="4" name="TextBox 3"/>
          <p:cNvSpPr txBox="1"/>
          <p:nvPr/>
        </p:nvSpPr>
        <p:spPr>
          <a:xfrm>
            <a:off x="827584" y="1844824"/>
            <a:ext cx="6629892" cy="3416320"/>
          </a:xfrm>
          <a:prstGeom prst="rect">
            <a:avLst/>
          </a:prstGeom>
          <a:noFill/>
        </p:spPr>
        <p:txBody>
          <a:bodyPr wrap="none" rtlCol="0">
            <a:spAutoFit/>
          </a:bodyPr>
          <a:lstStyle/>
          <a:p>
            <a:pPr marL="285750" indent="-285750">
              <a:buFont typeface="Wingdings" panose="05000000000000000000" pitchFamily="2" charset="2"/>
              <a:buChar char="v"/>
            </a:pPr>
            <a:r>
              <a:rPr lang="et-EE" sz="2400" dirty="0" smtClean="0"/>
              <a:t>CHANGES DUE TO GROWTH OF THE POPULATION</a:t>
            </a:r>
          </a:p>
          <a:p>
            <a:pPr marL="285750" indent="-285750">
              <a:buFont typeface="Wingdings" panose="05000000000000000000" pitchFamily="2" charset="2"/>
              <a:buChar char="v"/>
            </a:pPr>
            <a:r>
              <a:rPr lang="et-EE" sz="2400" dirty="0" smtClean="0"/>
              <a:t>INCREASED PRESSURE ON THE SEA</a:t>
            </a:r>
          </a:p>
          <a:p>
            <a:pPr marL="285750" indent="-285750">
              <a:buFont typeface="Wingdings" panose="05000000000000000000" pitchFamily="2" charset="2"/>
              <a:buChar char="v"/>
            </a:pPr>
            <a:endParaRPr lang="et-EE" sz="2400" dirty="0"/>
          </a:p>
          <a:p>
            <a:pPr marL="285750" indent="-285750">
              <a:buFont typeface="Wingdings" panose="05000000000000000000" pitchFamily="2" charset="2"/>
              <a:buChar char="v"/>
            </a:pPr>
            <a:r>
              <a:rPr lang="et-EE" sz="2400" dirty="0" smtClean="0"/>
              <a:t>EUTROPHICATION</a:t>
            </a:r>
          </a:p>
          <a:p>
            <a:pPr marL="285750" indent="-285750">
              <a:buFont typeface="Wingdings" panose="05000000000000000000" pitchFamily="2" charset="2"/>
              <a:buChar char="v"/>
            </a:pPr>
            <a:r>
              <a:rPr lang="et-EE" sz="2400" dirty="0" smtClean="0"/>
              <a:t>OIL SPILLS</a:t>
            </a:r>
          </a:p>
          <a:p>
            <a:pPr marL="285750" indent="-285750">
              <a:buFont typeface="Wingdings" panose="05000000000000000000" pitchFamily="2" charset="2"/>
              <a:buChar char="v"/>
            </a:pPr>
            <a:r>
              <a:rPr lang="et-EE" sz="2400" dirty="0" smtClean="0"/>
              <a:t>HAZARDOUS SUBSTANCES</a:t>
            </a:r>
          </a:p>
          <a:p>
            <a:pPr marL="285750" indent="-285750">
              <a:buFont typeface="Wingdings" panose="05000000000000000000" pitchFamily="2" charset="2"/>
              <a:buChar char="v"/>
            </a:pPr>
            <a:r>
              <a:rPr lang="et-EE" sz="2400" dirty="0" smtClean="0"/>
              <a:t>OVERFISHING</a:t>
            </a:r>
          </a:p>
          <a:p>
            <a:pPr marL="285750" indent="-285750">
              <a:buFont typeface="Wingdings" panose="05000000000000000000" pitchFamily="2" charset="2"/>
              <a:buChar char="v"/>
            </a:pPr>
            <a:r>
              <a:rPr lang="et-EE" sz="2400" dirty="0" smtClean="0"/>
              <a:t>MARINE LITTER </a:t>
            </a:r>
          </a:p>
          <a:p>
            <a:pPr marL="285750" indent="-285750">
              <a:buFont typeface="Wingdings" panose="05000000000000000000" pitchFamily="2" charset="2"/>
              <a:buChar char="v"/>
            </a:pPr>
            <a:r>
              <a:rPr lang="et-EE" sz="2400" dirty="0" smtClean="0"/>
              <a:t>CLIMATE CHANGE</a:t>
            </a:r>
            <a:endParaRPr lang="en-GB" sz="2400" dirty="0"/>
          </a:p>
        </p:txBody>
      </p:sp>
    </p:spTree>
    <p:extLst>
      <p:ext uri="{BB962C8B-B14F-4D97-AF65-F5344CB8AC3E}">
        <p14:creationId xmlns:p14="http://schemas.microsoft.com/office/powerpoint/2010/main" val="3394628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03848" y="404664"/>
            <a:ext cx="2850410" cy="707886"/>
          </a:xfrm>
          <a:prstGeom prst="rect">
            <a:avLst/>
          </a:prstGeom>
          <a:noFill/>
        </p:spPr>
        <p:txBody>
          <a:bodyPr wrap="none" rtlCol="0">
            <a:spAutoFit/>
          </a:bodyPr>
          <a:lstStyle/>
          <a:p>
            <a:r>
              <a:rPr lang="et-EE" sz="4000" dirty="0" smtClean="0">
                <a:solidFill>
                  <a:srgbClr val="002060"/>
                </a:solidFill>
              </a:rPr>
              <a:t>THANK YOU!</a:t>
            </a:r>
            <a:endParaRPr lang="en-GB" sz="4000" dirty="0">
              <a:solidFill>
                <a:srgbClr val="002060"/>
              </a:solidFill>
            </a:endParaRPr>
          </a:p>
        </p:txBody>
      </p:sp>
      <p:pic>
        <p:nvPicPr>
          <p:cNvPr id="2" name="Picture 1" descr="2830915366_a93c261626_z.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1772816"/>
            <a:ext cx="5852160" cy="3904488"/>
          </a:xfrm>
          <a:prstGeom prst="rect">
            <a:avLst/>
          </a:prstGeom>
        </p:spPr>
      </p:pic>
    </p:spTree>
    <p:extLst>
      <p:ext uri="{BB962C8B-B14F-4D97-AF65-F5344CB8AC3E}">
        <p14:creationId xmlns:p14="http://schemas.microsoft.com/office/powerpoint/2010/main" val="15464337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Katarina\Desktop\Water_salinity_diagra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5896" y="116632"/>
            <a:ext cx="4954676" cy="694825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23528" y="2204864"/>
            <a:ext cx="3481209" cy="1077218"/>
          </a:xfrm>
          <a:prstGeom prst="rect">
            <a:avLst/>
          </a:prstGeom>
          <a:noFill/>
        </p:spPr>
        <p:txBody>
          <a:bodyPr wrap="none" rtlCol="0">
            <a:spAutoFit/>
          </a:bodyPr>
          <a:lstStyle/>
          <a:p>
            <a:pPr marL="285750" indent="-285750">
              <a:buFont typeface="Wingdings" panose="05000000000000000000" pitchFamily="2" charset="2"/>
              <a:buChar char="v"/>
            </a:pPr>
            <a:r>
              <a:rPr lang="et-EE" sz="3200" dirty="0" smtClean="0"/>
              <a:t>BRACKISH WATER</a:t>
            </a:r>
          </a:p>
          <a:p>
            <a:pPr marL="285750" indent="-285750">
              <a:buFont typeface="Wingdings" panose="05000000000000000000" pitchFamily="2" charset="2"/>
              <a:buChar char="v"/>
            </a:pPr>
            <a:r>
              <a:rPr lang="et-EE" sz="3200" dirty="0" smtClean="0"/>
              <a:t>SALINITY 8 </a:t>
            </a:r>
            <a:endParaRPr lang="en-GB" sz="3200" dirty="0"/>
          </a:p>
        </p:txBody>
      </p:sp>
      <p:cxnSp>
        <p:nvCxnSpPr>
          <p:cNvPr id="6" name="Straight Arrow Connector 5"/>
          <p:cNvCxnSpPr/>
          <p:nvPr/>
        </p:nvCxnSpPr>
        <p:spPr>
          <a:xfrm>
            <a:off x="2555776" y="3140968"/>
            <a:ext cx="1152128" cy="2376264"/>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9682001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Katarina\Desktop\allfucus_m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116632"/>
            <a:ext cx="5286871" cy="66683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9512" y="1916832"/>
            <a:ext cx="3492495" cy="1938992"/>
          </a:xfrm>
          <a:prstGeom prst="rect">
            <a:avLst/>
          </a:prstGeom>
          <a:noFill/>
        </p:spPr>
        <p:txBody>
          <a:bodyPr wrap="none" rtlCol="0">
            <a:spAutoFit/>
          </a:bodyPr>
          <a:lstStyle/>
          <a:p>
            <a:pPr marL="285750" indent="-285750">
              <a:buFont typeface="Wingdings" panose="05000000000000000000" pitchFamily="2" charset="2"/>
              <a:buChar char="v"/>
            </a:pPr>
            <a:r>
              <a:rPr lang="et-EE" sz="2400" dirty="0" smtClean="0"/>
              <a:t>SALINITY GRADIENT</a:t>
            </a:r>
          </a:p>
          <a:p>
            <a:pPr marL="285750" indent="-285750">
              <a:buFont typeface="Wingdings" panose="05000000000000000000" pitchFamily="2" charset="2"/>
              <a:buChar char="v"/>
            </a:pPr>
            <a:r>
              <a:rPr lang="et-EE" sz="2400" dirty="0" smtClean="0"/>
              <a:t>FROM BOTHNIAN BAY</a:t>
            </a:r>
          </a:p>
          <a:p>
            <a:pPr marL="285750" indent="-285750">
              <a:buFont typeface="Wingdings" panose="05000000000000000000" pitchFamily="2" charset="2"/>
              <a:buChar char="v"/>
            </a:pPr>
            <a:r>
              <a:rPr lang="et-EE" sz="2400" dirty="0" smtClean="0"/>
              <a:t>TO THE DANISH STRAITS</a:t>
            </a:r>
          </a:p>
          <a:p>
            <a:pPr marL="285750" indent="-285750">
              <a:buFont typeface="Wingdings" panose="05000000000000000000" pitchFamily="2" charset="2"/>
              <a:buChar char="v"/>
            </a:pPr>
            <a:r>
              <a:rPr lang="et-EE" sz="2400" dirty="0" smtClean="0"/>
              <a:t>WATER STAGNATION </a:t>
            </a:r>
          </a:p>
          <a:p>
            <a:r>
              <a:rPr lang="et-EE" sz="2400" dirty="0" smtClean="0"/>
              <a:t>	25-40 YEARS</a:t>
            </a:r>
          </a:p>
        </p:txBody>
      </p:sp>
    </p:spTree>
    <p:extLst>
      <p:ext uri="{BB962C8B-B14F-4D97-AF65-F5344CB8AC3E}">
        <p14:creationId xmlns:p14="http://schemas.microsoft.com/office/powerpoint/2010/main" val="4447201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67" y="2520203"/>
            <a:ext cx="2751459" cy="1569660"/>
          </a:xfrm>
          <a:prstGeom prst="rect">
            <a:avLst/>
          </a:prstGeom>
          <a:noFill/>
        </p:spPr>
        <p:txBody>
          <a:bodyPr wrap="none" rtlCol="0">
            <a:spAutoFit/>
          </a:bodyPr>
          <a:lstStyle/>
          <a:p>
            <a:pPr marL="285750" indent="-285750">
              <a:buFont typeface="Wingdings" panose="05000000000000000000" pitchFamily="2" charset="2"/>
              <a:buChar char="v"/>
            </a:pPr>
            <a:r>
              <a:rPr lang="et-EE" sz="2400" dirty="0" smtClean="0"/>
              <a:t>LAND LOCKED</a:t>
            </a:r>
          </a:p>
          <a:p>
            <a:pPr marL="285750" indent="-285750">
              <a:buFont typeface="Wingdings" panose="05000000000000000000" pitchFamily="2" charset="2"/>
              <a:buChar char="v"/>
            </a:pPr>
            <a:r>
              <a:rPr lang="et-EE" sz="2400" dirty="0" smtClean="0"/>
              <a:t>BRACKISH</a:t>
            </a:r>
          </a:p>
          <a:p>
            <a:pPr marL="285750" indent="-285750">
              <a:buFont typeface="Wingdings" panose="05000000000000000000" pitchFamily="2" charset="2"/>
              <a:buChar char="v"/>
            </a:pPr>
            <a:r>
              <a:rPr lang="et-EE" sz="2400" dirty="0" smtClean="0"/>
              <a:t>SHALLOW – 50 M </a:t>
            </a:r>
          </a:p>
          <a:p>
            <a:r>
              <a:rPr lang="et-EE" sz="2400" dirty="0"/>
              <a:t>	</a:t>
            </a:r>
            <a:r>
              <a:rPr lang="et-EE" sz="2400" dirty="0" smtClean="0"/>
              <a:t>ON AVERAGE</a:t>
            </a:r>
          </a:p>
        </p:txBody>
      </p:sp>
      <p:pic>
        <p:nvPicPr>
          <p:cNvPr id="2051" name="Picture 3" descr="C:\Users\Katarina\Desktop\Baltic_Sea_ma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7824" y="188639"/>
            <a:ext cx="6053293" cy="6479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75539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Katarina\Desktop\tn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22180"/>
            <a:ext cx="4994368" cy="705297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9512" y="1916832"/>
            <a:ext cx="3960440" cy="2677656"/>
          </a:xfrm>
          <a:prstGeom prst="rect">
            <a:avLst/>
          </a:prstGeom>
          <a:noFill/>
        </p:spPr>
        <p:txBody>
          <a:bodyPr wrap="square" rtlCol="0">
            <a:spAutoFit/>
          </a:bodyPr>
          <a:lstStyle/>
          <a:p>
            <a:pPr marL="285750" indent="-285750">
              <a:buFont typeface="Wingdings" panose="05000000000000000000" pitchFamily="2" charset="2"/>
              <a:buChar char="v"/>
            </a:pPr>
            <a:r>
              <a:rPr lang="et-EE" sz="2800" dirty="0" smtClean="0"/>
              <a:t>1900: 50 MILLION PEOPLE</a:t>
            </a:r>
          </a:p>
          <a:p>
            <a:pPr marL="285750" indent="-285750">
              <a:buFont typeface="Wingdings" panose="05000000000000000000" pitchFamily="2" charset="2"/>
              <a:buChar char="v"/>
            </a:pPr>
            <a:r>
              <a:rPr lang="et-EE" sz="2800" dirty="0" smtClean="0"/>
              <a:t>1990: 80 MILLION PEOPLE</a:t>
            </a:r>
          </a:p>
          <a:p>
            <a:pPr marL="285750" indent="-285750">
              <a:buFont typeface="Wingdings" panose="05000000000000000000" pitchFamily="2" charset="2"/>
              <a:buChar char="v"/>
            </a:pPr>
            <a:r>
              <a:rPr lang="et-EE" sz="2800" dirty="0" smtClean="0"/>
              <a:t>2015: 90 MILLION PEOPLE</a:t>
            </a:r>
            <a:endParaRPr lang="en-GB" sz="2800" dirty="0"/>
          </a:p>
        </p:txBody>
      </p:sp>
    </p:spTree>
    <p:extLst>
      <p:ext uri="{BB962C8B-B14F-4D97-AF65-F5344CB8AC3E}">
        <p14:creationId xmlns:p14="http://schemas.microsoft.com/office/powerpoint/2010/main" val="32520783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Katarina\Desktop\image_438x0_sca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530900"/>
            <a:ext cx="2659196" cy="1529948"/>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Katarina\Desktop\hazardous-chemical-trainin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3935" y="530900"/>
            <a:ext cx="2905120" cy="136815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Katarina\Desktop\Oiled_Bird_-_Black_Sea_Oil_Spill_111207.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2998"/>
          <a:stretch/>
        </p:blipFill>
        <p:spPr bwMode="auto">
          <a:xfrm>
            <a:off x="1291264" y="2492896"/>
            <a:ext cx="2638108" cy="1721415"/>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Katarina\Desktop\overfishing-overview-08022012-WEB_10984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60032" y="2492896"/>
            <a:ext cx="2869023" cy="1721413"/>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Users\Katarina\Desktop\Marine-debris-via-www-dot-greenfudge-dot-org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70175" y="4592209"/>
            <a:ext cx="2659197" cy="1994398"/>
          </a:xfrm>
          <a:prstGeom prst="rect">
            <a:avLst/>
          </a:prstGeom>
          <a:noFill/>
          <a:extLst>
            <a:ext uri="{909E8E84-426E-40DD-AFC4-6F175D3DCCD1}">
              <a14:hiddenFill xmlns:a14="http://schemas.microsoft.com/office/drawing/2010/main">
                <a:solidFill>
                  <a:srgbClr val="FFFFFF"/>
                </a:solidFill>
              </a14:hiddenFill>
            </a:ext>
          </a:extLst>
        </p:spPr>
      </p:pic>
      <p:pic>
        <p:nvPicPr>
          <p:cNvPr id="6151" name="Picture 7" descr="C:\Users\Katarina\Desktop\polar_squar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60031" y="4611105"/>
            <a:ext cx="2869023" cy="198624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9512" y="147990"/>
            <a:ext cx="1896673" cy="338554"/>
          </a:xfrm>
          <a:prstGeom prst="rect">
            <a:avLst/>
          </a:prstGeom>
          <a:noFill/>
        </p:spPr>
        <p:txBody>
          <a:bodyPr wrap="none" rtlCol="0">
            <a:spAutoFit/>
          </a:bodyPr>
          <a:lstStyle/>
          <a:p>
            <a:r>
              <a:rPr lang="et-EE" sz="1600" dirty="0" smtClean="0">
                <a:latin typeface="Futura Bk BT" panose="020B0502020204020303" pitchFamily="34" charset="0"/>
              </a:rPr>
              <a:t>EUTROPHICATION</a:t>
            </a:r>
            <a:endParaRPr lang="en-GB" sz="1600" dirty="0">
              <a:latin typeface="Futura Bk BT" panose="020B0502020204020303" pitchFamily="34" charset="0"/>
            </a:endParaRPr>
          </a:p>
        </p:txBody>
      </p:sp>
      <p:sp>
        <p:nvSpPr>
          <p:cNvPr id="5" name="TextBox 4"/>
          <p:cNvSpPr txBox="1"/>
          <p:nvPr/>
        </p:nvSpPr>
        <p:spPr>
          <a:xfrm>
            <a:off x="289577" y="2492896"/>
            <a:ext cx="739305" cy="584775"/>
          </a:xfrm>
          <a:prstGeom prst="rect">
            <a:avLst/>
          </a:prstGeom>
          <a:noFill/>
        </p:spPr>
        <p:txBody>
          <a:bodyPr wrap="none" rtlCol="0">
            <a:spAutoFit/>
          </a:bodyPr>
          <a:lstStyle/>
          <a:p>
            <a:r>
              <a:rPr lang="et-EE" sz="1600" dirty="0" smtClean="0">
                <a:latin typeface="Futura Bk BT" panose="020B0502020204020303" pitchFamily="34" charset="0"/>
              </a:rPr>
              <a:t>OIL </a:t>
            </a:r>
          </a:p>
          <a:p>
            <a:r>
              <a:rPr lang="et-EE" sz="1600" dirty="0" smtClean="0">
                <a:latin typeface="Futura Bk BT" panose="020B0502020204020303" pitchFamily="34" charset="0"/>
              </a:rPr>
              <a:t>SPILLS</a:t>
            </a:r>
            <a:endParaRPr lang="en-GB" sz="1600" dirty="0">
              <a:latin typeface="Futura Bk BT" panose="020B0502020204020303" pitchFamily="34" charset="0"/>
            </a:endParaRPr>
          </a:p>
        </p:txBody>
      </p:sp>
      <p:sp>
        <p:nvSpPr>
          <p:cNvPr id="6" name="TextBox 5"/>
          <p:cNvSpPr txBox="1"/>
          <p:nvPr/>
        </p:nvSpPr>
        <p:spPr>
          <a:xfrm>
            <a:off x="216128" y="4611105"/>
            <a:ext cx="974947" cy="584775"/>
          </a:xfrm>
          <a:prstGeom prst="rect">
            <a:avLst/>
          </a:prstGeom>
          <a:noFill/>
        </p:spPr>
        <p:txBody>
          <a:bodyPr wrap="none" rtlCol="0">
            <a:spAutoFit/>
          </a:bodyPr>
          <a:lstStyle/>
          <a:p>
            <a:r>
              <a:rPr lang="et-EE" sz="1600" dirty="0" smtClean="0">
                <a:latin typeface="Futura Bk BT" panose="020B0502020204020303" pitchFamily="34" charset="0"/>
              </a:rPr>
              <a:t>MARINE </a:t>
            </a:r>
          </a:p>
          <a:p>
            <a:r>
              <a:rPr lang="et-EE" sz="1600" dirty="0" smtClean="0">
                <a:latin typeface="Futura Bk BT" panose="020B0502020204020303" pitchFamily="34" charset="0"/>
              </a:rPr>
              <a:t>LITTER</a:t>
            </a:r>
            <a:endParaRPr lang="en-GB" sz="1600" dirty="0">
              <a:latin typeface="Futura Bk BT" panose="020B0502020204020303" pitchFamily="34" charset="0"/>
            </a:endParaRPr>
          </a:p>
        </p:txBody>
      </p:sp>
      <p:sp>
        <p:nvSpPr>
          <p:cNvPr id="7" name="TextBox 6"/>
          <p:cNvSpPr txBox="1"/>
          <p:nvPr/>
        </p:nvSpPr>
        <p:spPr>
          <a:xfrm>
            <a:off x="6467940" y="161568"/>
            <a:ext cx="2560316" cy="338554"/>
          </a:xfrm>
          <a:prstGeom prst="rect">
            <a:avLst/>
          </a:prstGeom>
          <a:noFill/>
        </p:spPr>
        <p:txBody>
          <a:bodyPr wrap="none" rtlCol="0">
            <a:spAutoFit/>
          </a:bodyPr>
          <a:lstStyle/>
          <a:p>
            <a:r>
              <a:rPr lang="et-EE" sz="1600" dirty="0" smtClean="0">
                <a:latin typeface="Futura Bk BT" panose="020B0502020204020303" pitchFamily="34" charset="0"/>
              </a:rPr>
              <a:t>HAZARDOUS CHEMICALS</a:t>
            </a:r>
            <a:endParaRPr lang="en-GB" sz="1600" dirty="0">
              <a:latin typeface="Futura Bk BT" panose="020B0502020204020303" pitchFamily="34" charset="0"/>
            </a:endParaRPr>
          </a:p>
        </p:txBody>
      </p:sp>
      <p:sp>
        <p:nvSpPr>
          <p:cNvPr id="8" name="TextBox 7"/>
          <p:cNvSpPr txBox="1"/>
          <p:nvPr/>
        </p:nvSpPr>
        <p:spPr>
          <a:xfrm>
            <a:off x="7677958" y="2149183"/>
            <a:ext cx="1484317" cy="338554"/>
          </a:xfrm>
          <a:prstGeom prst="rect">
            <a:avLst/>
          </a:prstGeom>
          <a:noFill/>
        </p:spPr>
        <p:txBody>
          <a:bodyPr wrap="none" rtlCol="0">
            <a:spAutoFit/>
          </a:bodyPr>
          <a:lstStyle/>
          <a:p>
            <a:r>
              <a:rPr lang="et-EE" sz="1600" dirty="0" smtClean="0">
                <a:latin typeface="Futura Bk BT" panose="020B0502020204020303" pitchFamily="34" charset="0"/>
              </a:rPr>
              <a:t>OVERFISHING</a:t>
            </a:r>
            <a:endParaRPr lang="en-GB" sz="1600" dirty="0">
              <a:latin typeface="Futura Bk BT" panose="020B0502020204020303" pitchFamily="34" charset="0"/>
            </a:endParaRPr>
          </a:p>
        </p:txBody>
      </p:sp>
      <p:sp>
        <p:nvSpPr>
          <p:cNvPr id="9" name="TextBox 8"/>
          <p:cNvSpPr txBox="1"/>
          <p:nvPr/>
        </p:nvSpPr>
        <p:spPr>
          <a:xfrm>
            <a:off x="7884424" y="4611105"/>
            <a:ext cx="1042273" cy="584775"/>
          </a:xfrm>
          <a:prstGeom prst="rect">
            <a:avLst/>
          </a:prstGeom>
          <a:noFill/>
        </p:spPr>
        <p:txBody>
          <a:bodyPr wrap="none" rtlCol="0">
            <a:spAutoFit/>
          </a:bodyPr>
          <a:lstStyle/>
          <a:p>
            <a:r>
              <a:rPr lang="et-EE" sz="1600" dirty="0" smtClean="0">
                <a:latin typeface="Futura Bk BT" panose="020B0502020204020303" pitchFamily="34" charset="0"/>
              </a:rPr>
              <a:t>CLIMATE </a:t>
            </a:r>
          </a:p>
          <a:p>
            <a:r>
              <a:rPr lang="et-EE" sz="1600" dirty="0" smtClean="0">
                <a:latin typeface="Futura Bk BT" panose="020B0502020204020303" pitchFamily="34" charset="0"/>
              </a:rPr>
              <a:t>CHANGE</a:t>
            </a:r>
            <a:endParaRPr lang="en-GB" sz="1600" dirty="0">
              <a:latin typeface="Futura Bk BT" panose="020B0502020204020303" pitchFamily="34" charset="0"/>
            </a:endParaRPr>
          </a:p>
        </p:txBody>
      </p:sp>
    </p:spTree>
    <p:extLst>
      <p:ext uri="{BB962C8B-B14F-4D97-AF65-F5344CB8AC3E}">
        <p14:creationId xmlns:p14="http://schemas.microsoft.com/office/powerpoint/2010/main" val="31215253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556" y="59218"/>
            <a:ext cx="8229600" cy="1143000"/>
          </a:xfrm>
        </p:spPr>
        <p:txBody>
          <a:bodyPr/>
          <a:lstStyle/>
          <a:p>
            <a:r>
              <a:rPr lang="et-EE" dirty="0" smtClean="0">
                <a:latin typeface="Futura Bk BT" panose="020B0502020204020303" pitchFamily="34" charset="0"/>
              </a:rPr>
              <a:t>EUTROPHICATION</a:t>
            </a:r>
            <a:endParaRPr lang="en-GB" dirty="0">
              <a:latin typeface="Futura Bk BT" panose="020B0502020204020303" pitchFamily="34" charset="0"/>
            </a:endParaRPr>
          </a:p>
        </p:txBody>
      </p:sp>
      <p:grpSp>
        <p:nvGrpSpPr>
          <p:cNvPr id="11" name="Group 10"/>
          <p:cNvGrpSpPr/>
          <p:nvPr/>
        </p:nvGrpSpPr>
        <p:grpSpPr>
          <a:xfrm>
            <a:off x="24713" y="1196751"/>
            <a:ext cx="9119287" cy="5491401"/>
            <a:chOff x="24713" y="1196751"/>
            <a:chExt cx="9119287" cy="5491401"/>
          </a:xfrm>
        </p:grpSpPr>
        <p:pic>
          <p:nvPicPr>
            <p:cNvPr id="7170" name="Picture 2" descr="C:\Users\Katarina\Desktop\the-eutrophication-process.png"/>
            <p:cNvPicPr>
              <a:picLocks noChangeAspect="1" noChangeArrowheads="1"/>
            </p:cNvPicPr>
            <p:nvPr/>
          </p:nvPicPr>
          <p:blipFill rotWithShape="1">
            <a:blip r:embed="rId3">
              <a:extLst>
                <a:ext uri="{28A0092B-C50C-407E-A947-70E740481C1C}">
                  <a14:useLocalDpi xmlns:a14="http://schemas.microsoft.com/office/drawing/2010/main" val="0"/>
                </a:ext>
              </a:extLst>
            </a:blip>
            <a:srcRect b="4244"/>
            <a:stretch/>
          </p:blipFill>
          <p:spPr bwMode="auto">
            <a:xfrm>
              <a:off x="24713" y="1196751"/>
              <a:ext cx="9119287" cy="54914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572000" y="4778568"/>
              <a:ext cx="1368152" cy="162600"/>
            </a:xfrm>
            <a:prstGeom prst="rect">
              <a:avLst/>
            </a:prstGeom>
            <a:solidFill>
              <a:srgbClr val="7DB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sz="1200" dirty="0">
                  <a:solidFill>
                    <a:schemeClr val="tx1"/>
                  </a:solidFill>
                  <a:cs typeface="Times New Roman" panose="02020603050405020304" pitchFamily="18" charset="0"/>
                </a:rPr>
                <a:t>s</a:t>
              </a:r>
              <a:r>
                <a:rPr lang="et-EE" sz="1200" dirty="0" smtClean="0">
                  <a:solidFill>
                    <a:schemeClr val="tx1"/>
                  </a:solidFill>
                  <a:cs typeface="Times New Roman" panose="02020603050405020304" pitchFamily="18" charset="0"/>
                </a:rPr>
                <a:t>ea and algae dies</a:t>
              </a:r>
              <a:endParaRPr lang="en-GB" sz="1200" dirty="0">
                <a:solidFill>
                  <a:schemeClr val="tx1"/>
                </a:solidFill>
                <a:cs typeface="Times New Roman" panose="02020603050405020304" pitchFamily="18" charset="0"/>
              </a:endParaRPr>
            </a:p>
          </p:txBody>
        </p:sp>
        <p:sp>
          <p:nvSpPr>
            <p:cNvPr id="7" name="Rectangle 6"/>
            <p:cNvSpPr/>
            <p:nvPr/>
          </p:nvSpPr>
          <p:spPr>
            <a:xfrm>
              <a:off x="8316416" y="4473116"/>
              <a:ext cx="720080" cy="180020"/>
            </a:xfrm>
            <a:prstGeom prst="rect">
              <a:avLst/>
            </a:prstGeom>
            <a:solidFill>
              <a:srgbClr val="9AE5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t-EE" sz="1200" dirty="0">
                  <a:solidFill>
                    <a:schemeClr val="tx1"/>
                  </a:solidFill>
                </a:rPr>
                <a:t>t</a:t>
              </a:r>
              <a:r>
                <a:rPr lang="et-EE" sz="1200" dirty="0" smtClean="0">
                  <a:solidFill>
                    <a:schemeClr val="tx1"/>
                  </a:solidFill>
                </a:rPr>
                <a:t>he sea</a:t>
              </a:r>
              <a:endParaRPr lang="en-GB" sz="1200" dirty="0">
                <a:solidFill>
                  <a:schemeClr val="tx1"/>
                </a:solidFill>
              </a:endParaRPr>
            </a:p>
          </p:txBody>
        </p:sp>
        <p:sp>
          <p:nvSpPr>
            <p:cNvPr id="8" name="Rectangle 7"/>
            <p:cNvSpPr/>
            <p:nvPr/>
          </p:nvSpPr>
          <p:spPr>
            <a:xfrm>
              <a:off x="6444208" y="1556792"/>
              <a:ext cx="2448272"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6444208" y="1556792"/>
              <a:ext cx="2448272" cy="523220"/>
            </a:xfrm>
            <a:prstGeom prst="rect">
              <a:avLst/>
            </a:prstGeom>
            <a:noFill/>
          </p:spPr>
          <p:txBody>
            <a:bodyPr wrap="square" rtlCol="0">
              <a:spAutoFit/>
            </a:bodyPr>
            <a:lstStyle/>
            <a:p>
              <a:r>
                <a:rPr lang="et-EE" sz="1400" dirty="0" smtClean="0">
                  <a:latin typeface="Futura Bk BT" panose="020B0502020204020303" pitchFamily="34" charset="0"/>
                </a:rPr>
                <a:t>The fertiliser is transported to the sea through rivers</a:t>
              </a:r>
              <a:endParaRPr lang="en-GB" sz="1400" dirty="0">
                <a:latin typeface="Futura Bk BT" panose="020B0502020204020303" pitchFamily="34" charset="0"/>
              </a:endParaRPr>
            </a:p>
          </p:txBody>
        </p:sp>
        <p:sp>
          <p:nvSpPr>
            <p:cNvPr id="10" name="TextBox 9"/>
            <p:cNvSpPr txBox="1"/>
            <p:nvPr/>
          </p:nvSpPr>
          <p:spPr>
            <a:xfrm>
              <a:off x="467544" y="4221088"/>
              <a:ext cx="2304256" cy="738664"/>
            </a:xfrm>
            <a:prstGeom prst="rect">
              <a:avLst/>
            </a:prstGeom>
            <a:solidFill>
              <a:srgbClr val="47CFFF"/>
            </a:solidFill>
          </p:spPr>
          <p:txBody>
            <a:bodyPr wrap="square" rtlCol="0">
              <a:spAutoFit/>
            </a:bodyPr>
            <a:lstStyle/>
            <a:p>
              <a:r>
                <a:rPr lang="et-EE" sz="1400" dirty="0" smtClean="0">
                  <a:latin typeface="Futura Bk BT" panose="020B0502020204020303" pitchFamily="34" charset="0"/>
                </a:rPr>
                <a:t>The fertiliser promotes growth of plants and algae in the sea</a:t>
              </a:r>
              <a:endParaRPr lang="en-GB" sz="1400" dirty="0">
                <a:latin typeface="Futura Bk BT" panose="020B0502020204020303" pitchFamily="34" charset="0"/>
              </a:endParaRPr>
            </a:p>
          </p:txBody>
        </p:sp>
      </p:grpSp>
    </p:spTree>
    <p:extLst>
      <p:ext uri="{BB962C8B-B14F-4D97-AF65-F5344CB8AC3E}">
        <p14:creationId xmlns:p14="http://schemas.microsoft.com/office/powerpoint/2010/main" val="31289338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latin typeface="Futura Bk BT" panose="020B0502020204020303" pitchFamily="34" charset="0"/>
              </a:rPr>
              <a:t>EUTROPHICATION</a:t>
            </a:r>
            <a:endParaRPr lang="en-GB" dirty="0">
              <a:latin typeface="Futura Bk BT" panose="020B0502020204020303" pitchFamily="34" charset="0"/>
            </a:endParaRPr>
          </a:p>
        </p:txBody>
      </p:sp>
      <p:pic>
        <p:nvPicPr>
          <p:cNvPr id="8194" name="Picture 2" descr="C:\Users\Katarina\Desktop\Untitled.png"/>
          <p:cNvPicPr>
            <a:picLocks noChangeAspect="1" noChangeArrowheads="1"/>
          </p:cNvPicPr>
          <p:nvPr/>
        </p:nvPicPr>
        <p:blipFill rotWithShape="1">
          <a:blip r:embed="rId3">
            <a:extLst>
              <a:ext uri="{28A0092B-C50C-407E-A947-70E740481C1C}">
                <a14:useLocalDpi xmlns:a14="http://schemas.microsoft.com/office/drawing/2010/main" val="0"/>
              </a:ext>
            </a:extLst>
          </a:blip>
          <a:srcRect r="56468"/>
          <a:stretch/>
        </p:blipFill>
        <p:spPr bwMode="auto">
          <a:xfrm>
            <a:off x="166401" y="836712"/>
            <a:ext cx="896855" cy="561662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76834" y="980728"/>
            <a:ext cx="797719" cy="369332"/>
          </a:xfrm>
          <a:prstGeom prst="rect">
            <a:avLst/>
          </a:prstGeom>
          <a:noFill/>
        </p:spPr>
        <p:txBody>
          <a:bodyPr wrap="none" rtlCol="0">
            <a:spAutoFit/>
          </a:bodyPr>
          <a:lstStyle/>
          <a:p>
            <a:r>
              <a:rPr lang="et-EE" dirty="0" smtClean="0"/>
              <a:t>CLEAN</a:t>
            </a:r>
            <a:endParaRPr lang="en-GB" dirty="0"/>
          </a:p>
        </p:txBody>
      </p:sp>
      <p:sp>
        <p:nvSpPr>
          <p:cNvPr id="5" name="TextBox 4"/>
          <p:cNvSpPr txBox="1"/>
          <p:nvPr/>
        </p:nvSpPr>
        <p:spPr>
          <a:xfrm>
            <a:off x="323528" y="6165304"/>
            <a:ext cx="1160767" cy="369332"/>
          </a:xfrm>
          <a:prstGeom prst="rect">
            <a:avLst/>
          </a:prstGeom>
          <a:noFill/>
        </p:spPr>
        <p:txBody>
          <a:bodyPr wrap="none" rtlCol="0">
            <a:spAutoFit/>
          </a:bodyPr>
          <a:lstStyle/>
          <a:p>
            <a:r>
              <a:rPr lang="et-EE" dirty="0" smtClean="0"/>
              <a:t>POLLUTED</a:t>
            </a:r>
            <a:endParaRPr lang="en-GB" dirty="0"/>
          </a:p>
        </p:txBody>
      </p:sp>
      <p:pic>
        <p:nvPicPr>
          <p:cNvPr id="8195" name="Picture 3" descr="C:\Users\Katarina\Desktop\Untitled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664" y="2168860"/>
            <a:ext cx="9308906"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57022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8086</TotalTime>
  <Words>294</Words>
  <Application>Microsoft Office PowerPoint</Application>
  <PresentationFormat>On-screen Show (4:3)</PresentationFormat>
  <Paragraphs>85</Paragraphs>
  <Slides>22</Slides>
  <Notes>20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CHANGES IN THE BALTIC SEA IN THE LAST 25 YEARS SCIENCE OF CHANGES Katarina Oganjan  05.06.2015 TALLINN</vt:lpstr>
      <vt:lpstr>PowerPoint Presentation</vt:lpstr>
      <vt:lpstr>PowerPoint Presentation</vt:lpstr>
      <vt:lpstr>PowerPoint Presentation</vt:lpstr>
      <vt:lpstr>PowerPoint Presentation</vt:lpstr>
      <vt:lpstr>PowerPoint Presentation</vt:lpstr>
      <vt:lpstr>PowerPoint Presentation</vt:lpstr>
      <vt:lpstr>EUTROPHICATION</vt:lpstr>
      <vt:lpstr>EUTROPHICATION</vt:lpstr>
      <vt:lpstr>EUTROPHICATION</vt:lpstr>
      <vt:lpstr>DANGEROUS CHEMICALS</vt:lpstr>
      <vt:lpstr>HAZARDOUS SUBSTANCES</vt:lpstr>
      <vt:lpstr>HAZARDOUS SUBSTANCES</vt:lpstr>
      <vt:lpstr>HAZARDOUS SUBSTANCES</vt:lpstr>
      <vt:lpstr>SHIPPING AND OIL SPILLS</vt:lpstr>
      <vt:lpstr>SHIPPING AND OIL SPILLS</vt:lpstr>
      <vt:lpstr>OVERFISHING</vt:lpstr>
      <vt:lpstr>OVERFISHING</vt:lpstr>
      <vt:lpstr>MARINE LITTER</vt:lpstr>
      <vt:lpstr>MARINE LITTER</vt:lpstr>
      <vt:lpstr>CONCLUSIONS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 asja mida Sa ei teadnud Eesti rannikumere kohta</dc:title>
  <dc:creator>Katarina</dc:creator>
  <cp:lastModifiedBy>Gedy</cp:lastModifiedBy>
  <cp:revision>162</cp:revision>
  <dcterms:created xsi:type="dcterms:W3CDTF">2013-05-13T15:23:02Z</dcterms:created>
  <dcterms:modified xsi:type="dcterms:W3CDTF">2015-06-04T21:21:27Z</dcterms:modified>
</cp:coreProperties>
</file>