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58" r:id="rId5"/>
    <p:sldId id="259" r:id="rId6"/>
    <p:sldId id="266" r:id="rId7"/>
    <p:sldId id="261" r:id="rId8"/>
    <p:sldId id="262" r:id="rId9"/>
    <p:sldId id="263" r:id="rId10"/>
    <p:sldId id="260"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72" autoAdjust="0"/>
    <p:restoredTop sz="94660"/>
  </p:normalViewPr>
  <p:slideViewPr>
    <p:cSldViewPr>
      <p:cViewPr varScale="1">
        <p:scale>
          <a:sx n="69" d="100"/>
          <a:sy n="69"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'Arkusz1'!$B$1</c:f>
              <c:strCache>
                <c:ptCount val="1"/>
                <c:pt idx="0">
                  <c:v>Mute Swan</c:v>
                </c:pt>
              </c:strCache>
            </c:strRef>
          </c:tx>
          <c:invertIfNegative val="0"/>
          <c:cat>
            <c:strRef>
              <c:f>'Arkusz1'!$A$2:$A$6</c:f>
              <c:strCache>
                <c:ptCount val="5"/>
                <c:pt idx="0">
                  <c:v>05.12.2014</c:v>
                </c:pt>
                <c:pt idx="1">
                  <c:v>11.12.2014</c:v>
                </c:pt>
                <c:pt idx="2">
                  <c:v>13.12.2014</c:v>
                </c:pt>
                <c:pt idx="3">
                  <c:v>19.12.2014</c:v>
                </c:pt>
                <c:pt idx="4">
                  <c:v>20.12.2014</c:v>
                </c:pt>
              </c:strCache>
            </c:strRef>
          </c:cat>
          <c:val>
            <c:numRef>
              <c:f>'Arkusz1'!$B$2:$B$6</c:f>
              <c:numCache>
                <c:formatCode>General</c:formatCode>
                <c:ptCount val="5"/>
                <c:pt idx="0">
                  <c:v>1</c:v>
                </c:pt>
                <c:pt idx="1">
                  <c:v>0</c:v>
                </c:pt>
                <c:pt idx="2">
                  <c:v>3</c:v>
                </c:pt>
                <c:pt idx="3">
                  <c:v>0</c:v>
                </c:pt>
                <c:pt idx="4">
                  <c:v>2</c:v>
                </c:pt>
              </c:numCache>
            </c:numRef>
          </c:val>
        </c:ser>
        <c:ser>
          <c:idx val="1"/>
          <c:order val="1"/>
          <c:tx>
            <c:strRef>
              <c:f>'Arkusz1'!$C$1</c:f>
              <c:strCache>
                <c:ptCount val="1"/>
                <c:pt idx="0">
                  <c:v>Mallard</c:v>
                </c:pt>
              </c:strCache>
            </c:strRef>
          </c:tx>
          <c:invertIfNegative val="0"/>
          <c:cat>
            <c:strRef>
              <c:f>'Arkusz1'!$A$2:$A$6</c:f>
              <c:strCache>
                <c:ptCount val="5"/>
                <c:pt idx="0">
                  <c:v>05.12.2014</c:v>
                </c:pt>
                <c:pt idx="1">
                  <c:v>11.12.2014</c:v>
                </c:pt>
                <c:pt idx="2">
                  <c:v>13.12.2014</c:v>
                </c:pt>
                <c:pt idx="3">
                  <c:v>19.12.2014</c:v>
                </c:pt>
                <c:pt idx="4">
                  <c:v>20.12.2014</c:v>
                </c:pt>
              </c:strCache>
            </c:strRef>
          </c:cat>
          <c:val>
            <c:numRef>
              <c:f>'Arkusz1'!$C$2:$C$6</c:f>
              <c:numCache>
                <c:formatCode>General</c:formatCode>
                <c:ptCount val="5"/>
                <c:pt idx="0">
                  <c:v>11</c:v>
                </c:pt>
                <c:pt idx="1">
                  <c:v>9</c:v>
                </c:pt>
                <c:pt idx="2">
                  <c:v>11</c:v>
                </c:pt>
                <c:pt idx="3">
                  <c:v>8</c:v>
                </c:pt>
                <c:pt idx="4">
                  <c:v>14</c:v>
                </c:pt>
              </c:numCache>
            </c:numRef>
          </c:val>
        </c:ser>
        <c:ser>
          <c:idx val="2"/>
          <c:order val="2"/>
          <c:tx>
            <c:strRef>
              <c:f>'Arkusz1'!$D$1</c:f>
              <c:strCache>
                <c:ptCount val="1"/>
                <c:pt idx="0">
                  <c:v>Black-Headed Gull</c:v>
                </c:pt>
              </c:strCache>
            </c:strRef>
          </c:tx>
          <c:invertIfNegative val="0"/>
          <c:cat>
            <c:strRef>
              <c:f>'Arkusz1'!$A$2:$A$6</c:f>
              <c:strCache>
                <c:ptCount val="5"/>
                <c:pt idx="0">
                  <c:v>05.12.2014</c:v>
                </c:pt>
                <c:pt idx="1">
                  <c:v>11.12.2014</c:v>
                </c:pt>
                <c:pt idx="2">
                  <c:v>13.12.2014</c:v>
                </c:pt>
                <c:pt idx="3">
                  <c:v>19.12.2014</c:v>
                </c:pt>
                <c:pt idx="4">
                  <c:v>20.12.2014</c:v>
                </c:pt>
              </c:strCache>
            </c:strRef>
          </c:cat>
          <c:val>
            <c:numRef>
              <c:f>'Arkusz1'!$D$2:$D$6</c:f>
              <c:numCache>
                <c:formatCode>General</c:formatCode>
                <c:ptCount val="5"/>
                <c:pt idx="0">
                  <c:v>61</c:v>
                </c:pt>
                <c:pt idx="1">
                  <c:v>49</c:v>
                </c:pt>
                <c:pt idx="2">
                  <c:v>20</c:v>
                </c:pt>
                <c:pt idx="3">
                  <c:v>66</c:v>
                </c:pt>
                <c:pt idx="4">
                  <c:v>7</c:v>
                </c:pt>
              </c:numCache>
            </c:numRef>
          </c:val>
        </c:ser>
        <c:ser>
          <c:idx val="3"/>
          <c:order val="3"/>
          <c:tx>
            <c:strRef>
              <c:f>'Arkusz1'!$E$1</c:f>
              <c:strCache>
                <c:ptCount val="1"/>
                <c:pt idx="0">
                  <c:v>Common Gull</c:v>
                </c:pt>
              </c:strCache>
            </c:strRef>
          </c:tx>
          <c:invertIfNegative val="0"/>
          <c:cat>
            <c:strRef>
              <c:f>'Arkusz1'!$A$2:$A$6</c:f>
              <c:strCache>
                <c:ptCount val="5"/>
                <c:pt idx="0">
                  <c:v>05.12.2014</c:v>
                </c:pt>
                <c:pt idx="1">
                  <c:v>11.12.2014</c:v>
                </c:pt>
                <c:pt idx="2">
                  <c:v>13.12.2014</c:v>
                </c:pt>
                <c:pt idx="3">
                  <c:v>19.12.2014</c:v>
                </c:pt>
                <c:pt idx="4">
                  <c:v>20.12.2014</c:v>
                </c:pt>
              </c:strCache>
            </c:strRef>
          </c:cat>
          <c:val>
            <c:numRef>
              <c:f>'Arkusz1'!$E$2:$E$6</c:f>
              <c:numCache>
                <c:formatCode>General</c:formatCode>
                <c:ptCount val="5"/>
                <c:pt idx="0">
                  <c:v>5</c:v>
                </c:pt>
                <c:pt idx="1">
                  <c:v>0</c:v>
                </c:pt>
                <c:pt idx="2">
                  <c:v>1</c:v>
                </c:pt>
                <c:pt idx="3">
                  <c:v>144</c:v>
                </c:pt>
                <c:pt idx="4">
                  <c:v>1</c:v>
                </c:pt>
              </c:numCache>
            </c:numRef>
          </c:val>
        </c:ser>
        <c:ser>
          <c:idx val="4"/>
          <c:order val="4"/>
          <c:tx>
            <c:strRef>
              <c:f>'Arkusz1'!$F$1</c:f>
              <c:strCache>
                <c:ptCount val="1"/>
                <c:pt idx="0">
                  <c:v>European Herring Gull</c:v>
                </c:pt>
              </c:strCache>
            </c:strRef>
          </c:tx>
          <c:invertIfNegative val="0"/>
          <c:cat>
            <c:strRef>
              <c:f>'Arkusz1'!$A$2:$A$6</c:f>
              <c:strCache>
                <c:ptCount val="5"/>
                <c:pt idx="0">
                  <c:v>05.12.2014</c:v>
                </c:pt>
                <c:pt idx="1">
                  <c:v>11.12.2014</c:v>
                </c:pt>
                <c:pt idx="2">
                  <c:v>13.12.2014</c:v>
                </c:pt>
                <c:pt idx="3">
                  <c:v>19.12.2014</c:v>
                </c:pt>
                <c:pt idx="4">
                  <c:v>20.12.2014</c:v>
                </c:pt>
              </c:strCache>
            </c:strRef>
          </c:cat>
          <c:val>
            <c:numRef>
              <c:f>'Arkusz1'!$F$2:$F$6</c:f>
              <c:numCache>
                <c:formatCode>General</c:formatCode>
                <c:ptCount val="5"/>
                <c:pt idx="0">
                  <c:v>8</c:v>
                </c:pt>
                <c:pt idx="1">
                  <c:v>3</c:v>
                </c:pt>
                <c:pt idx="2">
                  <c:v>1</c:v>
                </c:pt>
                <c:pt idx="3">
                  <c:v>0</c:v>
                </c:pt>
                <c:pt idx="4">
                  <c:v>0</c:v>
                </c:pt>
              </c:numCache>
            </c:numRef>
          </c:val>
        </c:ser>
        <c:ser>
          <c:idx val="5"/>
          <c:order val="5"/>
          <c:tx>
            <c:strRef>
              <c:f>'Arkusz1'!$G$1</c:f>
              <c:strCache>
                <c:ptCount val="1"/>
                <c:pt idx="0">
                  <c:v>Great Black-Baked Gull</c:v>
                </c:pt>
              </c:strCache>
            </c:strRef>
          </c:tx>
          <c:invertIfNegative val="0"/>
          <c:cat>
            <c:strRef>
              <c:f>'Arkusz1'!$A$2:$A$6</c:f>
              <c:strCache>
                <c:ptCount val="5"/>
                <c:pt idx="0">
                  <c:v>05.12.2014</c:v>
                </c:pt>
                <c:pt idx="1">
                  <c:v>11.12.2014</c:v>
                </c:pt>
                <c:pt idx="2">
                  <c:v>13.12.2014</c:v>
                </c:pt>
                <c:pt idx="3">
                  <c:v>19.12.2014</c:v>
                </c:pt>
                <c:pt idx="4">
                  <c:v>20.12.2014</c:v>
                </c:pt>
              </c:strCache>
            </c:strRef>
          </c:cat>
          <c:val>
            <c:numRef>
              <c:f>'Arkusz1'!$G$2:$G$6</c:f>
              <c:numCache>
                <c:formatCode>General</c:formatCode>
                <c:ptCount val="5"/>
                <c:pt idx="0">
                  <c:v>0</c:v>
                </c:pt>
                <c:pt idx="1">
                  <c:v>0</c:v>
                </c:pt>
                <c:pt idx="2">
                  <c:v>0</c:v>
                </c:pt>
                <c:pt idx="3">
                  <c:v>7</c:v>
                </c:pt>
                <c:pt idx="4">
                  <c:v>0</c:v>
                </c:pt>
              </c:numCache>
            </c:numRef>
          </c:val>
        </c:ser>
        <c:dLbls>
          <c:showLegendKey val="0"/>
          <c:showVal val="0"/>
          <c:showCatName val="0"/>
          <c:showSerName val="0"/>
          <c:showPercent val="0"/>
          <c:showBubbleSize val="0"/>
        </c:dLbls>
        <c:gapWidth val="150"/>
        <c:axId val="113327488"/>
        <c:axId val="132973696"/>
      </c:barChart>
      <c:catAx>
        <c:axId val="113327488"/>
        <c:scaling>
          <c:orientation val="minMax"/>
        </c:scaling>
        <c:delete val="0"/>
        <c:axPos val="b"/>
        <c:majorTickMark val="out"/>
        <c:minorTickMark val="none"/>
        <c:tickLblPos val="nextTo"/>
        <c:crossAx val="132973696"/>
        <c:crosses val="autoZero"/>
        <c:auto val="1"/>
        <c:lblAlgn val="ctr"/>
        <c:lblOffset val="100"/>
        <c:noMultiLvlLbl val="0"/>
      </c:catAx>
      <c:valAx>
        <c:axId val="132973696"/>
        <c:scaling>
          <c:orientation val="minMax"/>
        </c:scaling>
        <c:delete val="0"/>
        <c:axPos val="l"/>
        <c:majorGridlines/>
        <c:numFmt formatCode="General" sourceLinked="1"/>
        <c:majorTickMark val="out"/>
        <c:minorTickMark val="none"/>
        <c:tickLblPos val="nextTo"/>
        <c:crossAx val="1133274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Arkusz1!$B$1</c:f>
              <c:strCache>
                <c:ptCount val="1"/>
                <c:pt idx="0">
                  <c:v>Great Cormorant</c:v>
                </c:pt>
              </c:strCache>
            </c:strRef>
          </c:tx>
          <c:invertIfNegative val="0"/>
          <c:cat>
            <c:strRef>
              <c:f>Arkusz1!$A$2:$A$6</c:f>
              <c:strCache>
                <c:ptCount val="5"/>
                <c:pt idx="0">
                  <c:v>05.12.2014</c:v>
                </c:pt>
                <c:pt idx="1">
                  <c:v>11.12.2014</c:v>
                </c:pt>
                <c:pt idx="2">
                  <c:v>13.12.2014</c:v>
                </c:pt>
                <c:pt idx="3">
                  <c:v>19.12.2014</c:v>
                </c:pt>
                <c:pt idx="4">
                  <c:v>20.12.2014</c:v>
                </c:pt>
              </c:strCache>
            </c:strRef>
          </c:cat>
          <c:val>
            <c:numRef>
              <c:f>Arkusz1!$B$2:$B$6</c:f>
              <c:numCache>
                <c:formatCode>General</c:formatCode>
                <c:ptCount val="5"/>
                <c:pt idx="0">
                  <c:v>9</c:v>
                </c:pt>
                <c:pt idx="1">
                  <c:v>4</c:v>
                </c:pt>
                <c:pt idx="2">
                  <c:v>8</c:v>
                </c:pt>
                <c:pt idx="3">
                  <c:v>0</c:v>
                </c:pt>
                <c:pt idx="4">
                  <c:v>15</c:v>
                </c:pt>
              </c:numCache>
            </c:numRef>
          </c:val>
        </c:ser>
        <c:ser>
          <c:idx val="1"/>
          <c:order val="1"/>
          <c:tx>
            <c:strRef>
              <c:f>Arkusz1!$C$1</c:f>
              <c:strCache>
                <c:ptCount val="1"/>
                <c:pt idx="0">
                  <c:v>Bar-Headed Goose</c:v>
                </c:pt>
              </c:strCache>
            </c:strRef>
          </c:tx>
          <c:invertIfNegative val="0"/>
          <c:cat>
            <c:strRef>
              <c:f>Arkusz1!$A$2:$A$6</c:f>
              <c:strCache>
                <c:ptCount val="5"/>
                <c:pt idx="0">
                  <c:v>05.12.2014</c:v>
                </c:pt>
                <c:pt idx="1">
                  <c:v>11.12.2014</c:v>
                </c:pt>
                <c:pt idx="2">
                  <c:v>13.12.2014</c:v>
                </c:pt>
                <c:pt idx="3">
                  <c:v>19.12.2014</c:v>
                </c:pt>
                <c:pt idx="4">
                  <c:v>20.12.2014</c:v>
                </c:pt>
              </c:strCache>
            </c:strRef>
          </c:cat>
          <c:val>
            <c:numRef>
              <c:f>Arkusz1!$C$2:$C$6</c:f>
              <c:numCache>
                <c:formatCode>General</c:formatCode>
                <c:ptCount val="5"/>
                <c:pt idx="0">
                  <c:v>1</c:v>
                </c:pt>
                <c:pt idx="1">
                  <c:v>0</c:v>
                </c:pt>
                <c:pt idx="2">
                  <c:v>0</c:v>
                </c:pt>
                <c:pt idx="3">
                  <c:v>1</c:v>
                </c:pt>
                <c:pt idx="4">
                  <c:v>0</c:v>
                </c:pt>
              </c:numCache>
            </c:numRef>
          </c:val>
        </c:ser>
        <c:dLbls>
          <c:showLegendKey val="0"/>
          <c:showVal val="0"/>
          <c:showCatName val="0"/>
          <c:showSerName val="0"/>
          <c:showPercent val="0"/>
          <c:showBubbleSize val="0"/>
        </c:dLbls>
        <c:gapWidth val="150"/>
        <c:axId val="133003136"/>
        <c:axId val="133004672"/>
      </c:barChart>
      <c:catAx>
        <c:axId val="133003136"/>
        <c:scaling>
          <c:orientation val="minMax"/>
        </c:scaling>
        <c:delete val="0"/>
        <c:axPos val="b"/>
        <c:majorTickMark val="out"/>
        <c:minorTickMark val="none"/>
        <c:tickLblPos val="nextTo"/>
        <c:crossAx val="133004672"/>
        <c:crosses val="autoZero"/>
        <c:auto val="1"/>
        <c:lblAlgn val="ctr"/>
        <c:lblOffset val="100"/>
        <c:noMultiLvlLbl val="0"/>
      </c:catAx>
      <c:valAx>
        <c:axId val="133004672"/>
        <c:scaling>
          <c:orientation val="minMax"/>
        </c:scaling>
        <c:delete val="0"/>
        <c:axPos val="l"/>
        <c:majorGridlines/>
        <c:numFmt formatCode="General" sourceLinked="1"/>
        <c:majorTickMark val="out"/>
        <c:minorTickMark val="none"/>
        <c:tickLblPos val="nextTo"/>
        <c:crossAx val="1330031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Arkusz1!$B$1</c:f>
              <c:strCache>
                <c:ptCount val="1"/>
                <c:pt idx="0">
                  <c:v>General Graph</c:v>
                </c:pt>
              </c:strCache>
            </c:strRef>
          </c:tx>
          <c:cat>
            <c:strRef>
              <c:f>Arkusz1!$A$2:$A$7</c:f>
              <c:strCache>
                <c:ptCount val="6"/>
                <c:pt idx="0">
                  <c:v>1. Mute Swan</c:v>
                </c:pt>
                <c:pt idx="1">
                  <c:v>2. Mallard</c:v>
                </c:pt>
                <c:pt idx="2">
                  <c:v>3. Black-Headed Goose</c:v>
                </c:pt>
                <c:pt idx="3">
                  <c:v>4. Common Gull</c:v>
                </c:pt>
                <c:pt idx="4">
                  <c:v>5. European Herring Gull</c:v>
                </c:pt>
                <c:pt idx="5">
                  <c:v>6. Great Black-Baked Gull</c:v>
                </c:pt>
              </c:strCache>
            </c:strRef>
          </c:cat>
          <c:val>
            <c:numRef>
              <c:f>Arkusz1!$B$2:$B$7</c:f>
              <c:numCache>
                <c:formatCode>General</c:formatCode>
                <c:ptCount val="6"/>
                <c:pt idx="0">
                  <c:v>0</c:v>
                </c:pt>
                <c:pt idx="1">
                  <c:v>12.5</c:v>
                </c:pt>
                <c:pt idx="2">
                  <c:v>50</c:v>
                </c:pt>
                <c:pt idx="3">
                  <c:v>1.2</c:v>
                </c:pt>
                <c:pt idx="4">
                  <c:v>3.2</c:v>
                </c:pt>
                <c:pt idx="5">
                  <c:v>1.9</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9B2E880E-5867-481B-BD45-17A4463B543C}" type="datetimeFigureOut">
              <a:rPr lang="pl-PL" smtClean="0"/>
              <a:pPr/>
              <a:t>2015-06-06</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40F6FF6D-7335-4CD9-B319-89BF3EA15F5E}"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B2E880E-5867-481B-BD45-17A4463B543C}" type="datetimeFigureOut">
              <a:rPr lang="pl-PL" smtClean="0"/>
              <a:pPr/>
              <a:t>2015-06-06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0F6FF6D-7335-4CD9-B319-89BF3EA15F5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B2E880E-5867-481B-BD45-17A4463B543C}" type="datetimeFigureOut">
              <a:rPr lang="pl-PL" smtClean="0"/>
              <a:pPr/>
              <a:t>2015-06-06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0F6FF6D-7335-4CD9-B319-89BF3EA15F5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9B2E880E-5867-481B-BD45-17A4463B543C}" type="datetimeFigureOut">
              <a:rPr lang="pl-PL" smtClean="0"/>
              <a:pPr/>
              <a:t>2015-06-06</a:t>
            </a:fld>
            <a:endParaRPr lang="pl-PL"/>
          </a:p>
        </p:txBody>
      </p:sp>
      <p:sp>
        <p:nvSpPr>
          <p:cNvPr id="9" name="Symbol zastępczy numeru slajdu 8"/>
          <p:cNvSpPr>
            <a:spLocks noGrp="1"/>
          </p:cNvSpPr>
          <p:nvPr>
            <p:ph type="sldNum" sz="quarter" idx="15"/>
          </p:nvPr>
        </p:nvSpPr>
        <p:spPr/>
        <p:txBody>
          <a:bodyPr rtlCol="0"/>
          <a:lstStyle/>
          <a:p>
            <a:fld id="{40F6FF6D-7335-4CD9-B319-89BF3EA15F5E}"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9B2E880E-5867-481B-BD45-17A4463B543C}" type="datetimeFigureOut">
              <a:rPr lang="pl-PL" smtClean="0"/>
              <a:pPr/>
              <a:t>2015-06-06</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40F6FF6D-7335-4CD9-B319-89BF3EA15F5E}"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9B2E880E-5867-481B-BD45-17A4463B543C}" type="datetimeFigureOut">
              <a:rPr lang="pl-PL" smtClean="0"/>
              <a:pPr/>
              <a:t>2015-06-06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0F6FF6D-7335-4CD9-B319-89BF3EA15F5E}"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9B2E880E-5867-481B-BD45-17A4463B543C}" type="datetimeFigureOut">
              <a:rPr lang="pl-PL" smtClean="0"/>
              <a:pPr/>
              <a:t>2015-06-06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0F6FF6D-7335-4CD9-B319-89BF3EA15F5E}"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9B2E880E-5867-481B-BD45-17A4463B543C}" type="datetimeFigureOut">
              <a:rPr lang="pl-PL" smtClean="0"/>
              <a:pPr/>
              <a:t>2015-06-06</a:t>
            </a:fld>
            <a:endParaRPr lang="pl-PL"/>
          </a:p>
        </p:txBody>
      </p:sp>
      <p:sp>
        <p:nvSpPr>
          <p:cNvPr id="7" name="Symbol zastępczy numeru slajdu 6"/>
          <p:cNvSpPr>
            <a:spLocks noGrp="1"/>
          </p:cNvSpPr>
          <p:nvPr>
            <p:ph type="sldNum" sz="quarter" idx="11"/>
          </p:nvPr>
        </p:nvSpPr>
        <p:spPr/>
        <p:txBody>
          <a:bodyPr rtlCol="0"/>
          <a:lstStyle/>
          <a:p>
            <a:fld id="{40F6FF6D-7335-4CD9-B319-89BF3EA15F5E}"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B2E880E-5867-481B-BD45-17A4463B543C}" type="datetimeFigureOut">
              <a:rPr lang="pl-PL" smtClean="0"/>
              <a:pPr/>
              <a:t>2015-06-06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0F6FF6D-7335-4CD9-B319-89BF3EA15F5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9B2E880E-5867-481B-BD45-17A4463B543C}" type="datetimeFigureOut">
              <a:rPr lang="pl-PL" smtClean="0"/>
              <a:pPr/>
              <a:t>2015-06-06</a:t>
            </a:fld>
            <a:endParaRPr lang="pl-PL"/>
          </a:p>
        </p:txBody>
      </p:sp>
      <p:sp>
        <p:nvSpPr>
          <p:cNvPr id="22" name="Symbol zastępczy numeru slajdu 21"/>
          <p:cNvSpPr>
            <a:spLocks noGrp="1"/>
          </p:cNvSpPr>
          <p:nvPr>
            <p:ph type="sldNum" sz="quarter" idx="15"/>
          </p:nvPr>
        </p:nvSpPr>
        <p:spPr/>
        <p:txBody>
          <a:bodyPr rtlCol="0"/>
          <a:lstStyle/>
          <a:p>
            <a:fld id="{40F6FF6D-7335-4CD9-B319-89BF3EA15F5E}"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9B2E880E-5867-481B-BD45-17A4463B543C}" type="datetimeFigureOut">
              <a:rPr lang="pl-PL" smtClean="0"/>
              <a:pPr/>
              <a:t>2015-06-06</a:t>
            </a:fld>
            <a:endParaRPr lang="pl-PL"/>
          </a:p>
        </p:txBody>
      </p:sp>
      <p:sp>
        <p:nvSpPr>
          <p:cNvPr id="18" name="Symbol zastępczy numeru slajdu 17"/>
          <p:cNvSpPr>
            <a:spLocks noGrp="1"/>
          </p:cNvSpPr>
          <p:nvPr>
            <p:ph type="sldNum" sz="quarter" idx="11"/>
          </p:nvPr>
        </p:nvSpPr>
        <p:spPr/>
        <p:txBody>
          <a:bodyPr rtlCol="0"/>
          <a:lstStyle/>
          <a:p>
            <a:fld id="{40F6FF6D-7335-4CD9-B319-89BF3EA15F5E}"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B2E880E-5867-481B-BD45-17A4463B543C}" type="datetimeFigureOut">
              <a:rPr lang="pl-PL" smtClean="0"/>
              <a:pPr/>
              <a:t>2015-06-06</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0F6FF6D-7335-4CD9-B319-89BF3EA15F5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en-US" sz="4400" b="1" dirty="0"/>
              <a:t>Composition of </a:t>
            </a:r>
            <a:r>
              <a:rPr lang="en-US" sz="4400" b="1" dirty="0" smtClean="0"/>
              <a:t>species </a:t>
            </a:r>
            <a:r>
              <a:rPr lang="en-US" sz="4400" b="1" dirty="0"/>
              <a:t>and number of population of chosen species of birds In the Bay of </a:t>
            </a:r>
            <a:r>
              <a:rPr lang="en-US" sz="4400" b="1" dirty="0" err="1"/>
              <a:t>Gdańsk</a:t>
            </a:r>
            <a:r>
              <a:rPr lang="en-US" sz="4400" b="1" dirty="0"/>
              <a:t> and near </a:t>
            </a:r>
            <a:r>
              <a:rPr lang="en-US" sz="4400" b="1" dirty="0" err="1"/>
              <a:t>Kościuszko</a:t>
            </a:r>
            <a:r>
              <a:rPr lang="en-US" sz="4400" b="1" dirty="0"/>
              <a:t> Square</a:t>
            </a:r>
            <a:r>
              <a:rPr lang="pl-PL" dirty="0"/>
              <a:t/>
            </a:r>
            <a:br>
              <a:rPr lang="pl-PL" dirty="0"/>
            </a:br>
            <a:endParaRPr lang="pl-PL" dirty="0"/>
          </a:p>
        </p:txBody>
      </p:sp>
      <p:sp>
        <p:nvSpPr>
          <p:cNvPr id="3" name="Podtytuł 2"/>
          <p:cNvSpPr>
            <a:spLocks noGrp="1"/>
          </p:cNvSpPr>
          <p:nvPr>
            <p:ph type="subTitle" idx="1"/>
          </p:nvPr>
        </p:nvSpPr>
        <p:spPr/>
        <p:txBody>
          <a:bodyPr/>
          <a:lstStyle/>
          <a:p>
            <a:r>
              <a:rPr lang="pl-PL" dirty="0" smtClean="0"/>
              <a:t>Aleksandra Gładka, Kinga Muza </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332656"/>
            <a:ext cx="8219256" cy="6141296"/>
          </a:xfrm>
        </p:spPr>
        <p:txBody>
          <a:bodyPr/>
          <a:lstStyle/>
          <a:p>
            <a:pPr lvl="0"/>
            <a:r>
              <a:rPr lang="en-US" sz="2800" b="1" dirty="0" smtClean="0">
                <a:solidFill>
                  <a:schemeClr val="tx2">
                    <a:lumMod val="50000"/>
                  </a:schemeClr>
                </a:solidFill>
              </a:rPr>
              <a:t>Conclusion:</a:t>
            </a:r>
            <a:r>
              <a:rPr lang="en-US" sz="2800" dirty="0" smtClean="0">
                <a:solidFill>
                  <a:schemeClr val="tx2">
                    <a:lumMod val="50000"/>
                  </a:schemeClr>
                </a:solidFill>
              </a:rPr>
              <a:t> In winter, there are a lot more gull birds than </a:t>
            </a:r>
            <a:r>
              <a:rPr lang="en-US" sz="2800" dirty="0" err="1" smtClean="0">
                <a:solidFill>
                  <a:schemeClr val="tx2">
                    <a:lumMod val="50000"/>
                  </a:schemeClr>
                </a:solidFill>
              </a:rPr>
              <a:t>anatidae</a:t>
            </a:r>
            <a:r>
              <a:rPr lang="en-US" sz="2800" dirty="0" smtClean="0">
                <a:solidFill>
                  <a:schemeClr val="tx2">
                    <a:lumMod val="50000"/>
                  </a:schemeClr>
                </a:solidFill>
              </a:rPr>
              <a:t> birds because gull birds have no problem with gaining food due to the fact that they mainly feed on fish. Whereas the </a:t>
            </a:r>
            <a:r>
              <a:rPr lang="en-US" sz="2800" dirty="0" err="1" smtClean="0">
                <a:solidFill>
                  <a:schemeClr val="tx2">
                    <a:lumMod val="50000"/>
                  </a:schemeClr>
                </a:solidFill>
              </a:rPr>
              <a:t>anatidae</a:t>
            </a:r>
            <a:r>
              <a:rPr lang="en-US" sz="2800" dirty="0" smtClean="0">
                <a:solidFill>
                  <a:schemeClr val="tx2">
                    <a:lumMod val="50000"/>
                  </a:schemeClr>
                </a:solidFill>
              </a:rPr>
              <a:t> have smaller access to their food. In addition, ducks are often fed with bread by humans which leads to causes deaths and illnesses. Bread, which they eat, is frequently stale and mildew in birds’ stomachs. Other species of birds that occur in winter are Great Cormorants and Bar-Headed </a:t>
            </a:r>
            <a:r>
              <a:rPr lang="en-US" sz="2800" dirty="0" smtClean="0">
                <a:solidFill>
                  <a:schemeClr val="tx2">
                    <a:lumMod val="50000"/>
                  </a:schemeClr>
                </a:solidFill>
              </a:rPr>
              <a:t>g</a:t>
            </a:r>
            <a:r>
              <a:rPr lang="et-EE" sz="2800" dirty="0" smtClean="0">
                <a:solidFill>
                  <a:schemeClr val="tx2">
                    <a:lumMod val="50000"/>
                  </a:schemeClr>
                </a:solidFill>
              </a:rPr>
              <a:t>oo</a:t>
            </a:r>
            <a:r>
              <a:rPr lang="en-US" sz="2800" dirty="0" smtClean="0">
                <a:solidFill>
                  <a:schemeClr val="tx2">
                    <a:lumMod val="50000"/>
                  </a:schemeClr>
                </a:solidFill>
              </a:rPr>
              <a:t>se</a:t>
            </a:r>
            <a:r>
              <a:rPr lang="en-US" sz="2800" dirty="0" smtClean="0">
                <a:solidFill>
                  <a:schemeClr val="tx2">
                    <a:lumMod val="50000"/>
                  </a:schemeClr>
                </a:solidFill>
              </a:rPr>
              <a:t>. These geese are not typical species to be found in the Baltic Sea area but in the area of Central Asia.</a:t>
            </a:r>
            <a:endParaRPr lang="pl-PL" sz="2800" dirty="0" smtClean="0">
              <a:solidFill>
                <a:schemeClr val="tx2">
                  <a:lumMod val="50000"/>
                </a:schemeClr>
              </a:solidFill>
            </a:endParaRP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10420283_784954524897726_7258931985350906745_n.jpg"/>
          <p:cNvPicPr>
            <a:picLocks noGrp="1" noChangeAspect="1"/>
          </p:cNvPicPr>
          <p:nvPr>
            <p:ph sz="quarter" idx="1"/>
          </p:nvPr>
        </p:nvPicPr>
        <p:blipFill>
          <a:blip r:embed="rId2" cstate="print"/>
          <a:stretch>
            <a:fillRect/>
          </a:stretch>
        </p:blipFill>
        <p:spPr>
          <a:xfrm>
            <a:off x="251520" y="836713"/>
            <a:ext cx="8424936" cy="518457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8075240" cy="6069288"/>
          </a:xfrm>
        </p:spPr>
        <p:txBody>
          <a:bodyPr/>
          <a:lstStyle/>
          <a:p>
            <a:pPr lvl="0"/>
            <a:r>
              <a:rPr lang="en-US" sz="3200" b="1" dirty="0" smtClean="0">
                <a:solidFill>
                  <a:schemeClr val="tx2">
                    <a:lumMod val="50000"/>
                  </a:schemeClr>
                </a:solidFill>
              </a:rPr>
              <a:t>Research problem: </a:t>
            </a:r>
            <a:r>
              <a:rPr lang="en-US" sz="3200" dirty="0" smtClean="0">
                <a:solidFill>
                  <a:schemeClr val="tx2">
                    <a:lumMod val="50000"/>
                  </a:schemeClr>
                </a:solidFill>
              </a:rPr>
              <a:t>Which </a:t>
            </a:r>
            <a:r>
              <a:rPr lang="en-US" sz="3200" dirty="0" err="1" smtClean="0">
                <a:solidFill>
                  <a:schemeClr val="tx2">
                    <a:lumMod val="50000"/>
                  </a:schemeClr>
                </a:solidFill>
              </a:rPr>
              <a:t>anatidae</a:t>
            </a:r>
            <a:r>
              <a:rPr lang="en-US" sz="3200" dirty="0" smtClean="0">
                <a:solidFill>
                  <a:schemeClr val="tx2">
                    <a:lumMod val="50000"/>
                  </a:schemeClr>
                </a:solidFill>
              </a:rPr>
              <a:t> or gull birds occur often in the winter time in the given area?</a:t>
            </a:r>
            <a:endParaRPr lang="pl-PL" sz="3200" dirty="0" smtClean="0">
              <a:solidFill>
                <a:schemeClr val="tx2">
                  <a:lumMod val="50000"/>
                </a:schemeClr>
              </a:solidFill>
            </a:endParaRPr>
          </a:p>
          <a:p>
            <a:r>
              <a:rPr lang="en-US" sz="3200" dirty="0" smtClean="0"/>
              <a:t> </a:t>
            </a:r>
            <a:r>
              <a:rPr lang="en-US" sz="3200" b="1" dirty="0" err="1" smtClean="0">
                <a:solidFill>
                  <a:schemeClr val="tx2">
                    <a:lumMod val="50000"/>
                  </a:schemeClr>
                </a:solidFill>
              </a:rPr>
              <a:t>Hipothesis</a:t>
            </a:r>
            <a:r>
              <a:rPr lang="en-US" sz="3200" b="1" dirty="0" smtClean="0">
                <a:solidFill>
                  <a:schemeClr val="tx2">
                    <a:lumMod val="50000"/>
                  </a:schemeClr>
                </a:solidFill>
              </a:rPr>
              <a:t>:</a:t>
            </a:r>
            <a:r>
              <a:rPr lang="en-US" sz="3200" dirty="0" smtClean="0">
                <a:solidFill>
                  <a:schemeClr val="tx2">
                    <a:lumMod val="50000"/>
                  </a:schemeClr>
                </a:solidFill>
              </a:rPr>
              <a:t> In the Winter time there are more gull girds than </a:t>
            </a:r>
            <a:r>
              <a:rPr lang="en-US" sz="3200" dirty="0" err="1" smtClean="0">
                <a:solidFill>
                  <a:schemeClr val="tx2">
                    <a:lumMod val="50000"/>
                  </a:schemeClr>
                </a:solidFill>
              </a:rPr>
              <a:t>anatidae</a:t>
            </a:r>
            <a:r>
              <a:rPr lang="en-US" sz="3200" dirty="0" smtClean="0">
                <a:solidFill>
                  <a:schemeClr val="tx2">
                    <a:lumMod val="50000"/>
                  </a:schemeClr>
                </a:solidFill>
              </a:rPr>
              <a:t> birds and other </a:t>
            </a:r>
            <a:r>
              <a:rPr lang="en-US" sz="3200" dirty="0" err="1" smtClean="0">
                <a:solidFill>
                  <a:schemeClr val="tx2">
                    <a:lumMod val="50000"/>
                  </a:schemeClr>
                </a:solidFill>
              </a:rPr>
              <a:t>spiecies</a:t>
            </a:r>
            <a:r>
              <a:rPr lang="en-US" sz="3200" dirty="0" smtClean="0">
                <a:solidFill>
                  <a:schemeClr val="tx2">
                    <a:lumMod val="50000"/>
                  </a:schemeClr>
                </a:solidFill>
              </a:rPr>
              <a:t> occur occasionally.</a:t>
            </a:r>
            <a:endParaRPr lang="pl-PL" sz="3200" dirty="0" smtClean="0">
              <a:solidFill>
                <a:schemeClr val="tx2">
                  <a:lumMod val="50000"/>
                </a:schemeClr>
              </a:solidFill>
            </a:endParaRPr>
          </a:p>
          <a:p>
            <a:r>
              <a:rPr lang="en-US" sz="3200" dirty="0" smtClean="0">
                <a:solidFill>
                  <a:schemeClr val="tx2">
                    <a:lumMod val="50000"/>
                  </a:schemeClr>
                </a:solidFill>
              </a:rPr>
              <a:t> </a:t>
            </a:r>
            <a:r>
              <a:rPr lang="en-US" sz="3200" b="1" dirty="0" smtClean="0">
                <a:solidFill>
                  <a:schemeClr val="tx2">
                    <a:lumMod val="50000"/>
                  </a:schemeClr>
                </a:solidFill>
              </a:rPr>
              <a:t>The aim of the research: </a:t>
            </a:r>
            <a:r>
              <a:rPr lang="en-US" sz="3200" dirty="0" smtClean="0">
                <a:solidFill>
                  <a:schemeClr val="tx2">
                    <a:lumMod val="50000"/>
                  </a:schemeClr>
                </a:solidFill>
              </a:rPr>
              <a:t>Our goal was to get acquainted with the bird species that spend winter in the area of </a:t>
            </a:r>
            <a:r>
              <a:rPr lang="en-US" sz="3200" dirty="0" err="1" smtClean="0">
                <a:solidFill>
                  <a:schemeClr val="tx2">
                    <a:lumMod val="50000"/>
                  </a:schemeClr>
                </a:solidFill>
              </a:rPr>
              <a:t>Kościuszko</a:t>
            </a:r>
            <a:r>
              <a:rPr lang="en-US" sz="3200" dirty="0" smtClean="0">
                <a:solidFill>
                  <a:schemeClr val="tx2">
                    <a:lumMod val="50000"/>
                  </a:schemeClr>
                </a:solidFill>
              </a:rPr>
              <a:t> Square and to compare their number. </a:t>
            </a:r>
            <a:endParaRPr lang="pl-PL" sz="3200" dirty="0" smtClean="0">
              <a:solidFill>
                <a:schemeClr val="tx2">
                  <a:lumMod val="50000"/>
                </a:schemeClr>
              </a:solidFill>
            </a:endParaRP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zawartości 4" descr="Obraz1.jpg"/>
          <p:cNvPicPr>
            <a:picLocks noGrp="1" noChangeAspect="1"/>
          </p:cNvPicPr>
          <p:nvPr>
            <p:ph sz="quarter" idx="1"/>
          </p:nvPr>
        </p:nvPicPr>
        <p:blipFill>
          <a:blip r:embed="rId2" cstate="print"/>
          <a:stretch>
            <a:fillRect/>
          </a:stretch>
        </p:blipFill>
        <p:spPr>
          <a:xfrm>
            <a:off x="323528" y="260648"/>
            <a:ext cx="8208912" cy="633670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Obraz2.jpg"/>
          <p:cNvPicPr>
            <a:picLocks noGrp="1" noChangeAspect="1"/>
          </p:cNvPicPr>
          <p:nvPr>
            <p:ph sz="quarter" idx="1"/>
          </p:nvPr>
        </p:nvPicPr>
        <p:blipFill>
          <a:blip r:embed="rId2" cstate="print"/>
          <a:stretch>
            <a:fillRect/>
          </a:stretch>
        </p:blipFill>
        <p:spPr>
          <a:xfrm>
            <a:off x="485053" y="260648"/>
            <a:ext cx="8119396" cy="621317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DSC_0583.JPG"/>
          <p:cNvPicPr>
            <a:picLocks noGrp="1" noChangeAspect="1"/>
          </p:cNvPicPr>
          <p:nvPr>
            <p:ph sz="quarter" idx="1"/>
          </p:nvPr>
        </p:nvPicPr>
        <p:blipFill>
          <a:blip r:embed="rId2" cstate="print"/>
          <a:stretch>
            <a:fillRect/>
          </a:stretch>
        </p:blipFill>
        <p:spPr>
          <a:xfrm>
            <a:off x="323528" y="476672"/>
            <a:ext cx="8496943" cy="599715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sz="quarter" idx="1"/>
          </p:nvPr>
        </p:nvGraphicFramePr>
        <p:xfrm>
          <a:off x="457200" y="260648"/>
          <a:ext cx="8236634" cy="621317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1030523299"/>
              </p:ext>
            </p:extLst>
          </p:nvPr>
        </p:nvGraphicFramePr>
        <p:xfrm>
          <a:off x="395536" y="260648"/>
          <a:ext cx="8259688" cy="621317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1372541862"/>
              </p:ext>
            </p:extLst>
          </p:nvPr>
        </p:nvGraphicFramePr>
        <p:xfrm>
          <a:off x="457200" y="332656"/>
          <a:ext cx="8147248" cy="61411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TotalTime>
  <Words>166</Words>
  <Application>Microsoft Office PowerPoint</Application>
  <PresentationFormat>On-screen Show (4:3)</PresentationFormat>
  <Paragraphs>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Wykusz</vt:lpstr>
      <vt:lpstr>Composition of species and number of population of chosen species of birds In the Bay of Gdańsk and near Kościuszko Square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Composition of spiecies and number of population of chosen species of birds In the Bay of Gdańsk and near Kościuszko Square</dc:title>
  <dc:creator>KINGA</dc:creator>
  <cp:lastModifiedBy>Gedy</cp:lastModifiedBy>
  <cp:revision>10</cp:revision>
  <dcterms:created xsi:type="dcterms:W3CDTF">2015-05-25T15:43:11Z</dcterms:created>
  <dcterms:modified xsi:type="dcterms:W3CDTF">2015-06-06T12:57:29Z</dcterms:modified>
</cp:coreProperties>
</file>