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9"/>
  </p:notesMasterIdLst>
  <p:handoutMasterIdLst>
    <p:handoutMasterId r:id="rId30"/>
  </p:handoutMasterIdLst>
  <p:sldIdLst>
    <p:sldId id="265" r:id="rId3"/>
    <p:sldId id="266" r:id="rId4"/>
    <p:sldId id="273" r:id="rId5"/>
    <p:sldId id="274" r:id="rId6"/>
    <p:sldId id="275" r:id="rId7"/>
    <p:sldId id="291" r:id="rId8"/>
    <p:sldId id="276" r:id="rId9"/>
    <p:sldId id="277" r:id="rId10"/>
    <p:sldId id="278" r:id="rId11"/>
    <p:sldId id="279" r:id="rId12"/>
    <p:sldId id="280" r:id="rId13"/>
    <p:sldId id="292" r:id="rId14"/>
    <p:sldId id="293" r:id="rId15"/>
    <p:sldId id="294" r:id="rId16"/>
    <p:sldId id="295" r:id="rId17"/>
    <p:sldId id="281" r:id="rId18"/>
    <p:sldId id="282" r:id="rId19"/>
    <p:sldId id="287" r:id="rId20"/>
    <p:sldId id="288" r:id="rId21"/>
    <p:sldId id="283" r:id="rId22"/>
    <p:sldId id="284" r:id="rId23"/>
    <p:sldId id="289" r:id="rId24"/>
    <p:sldId id="290" r:id="rId25"/>
    <p:sldId id="286" r:id="rId26"/>
    <p:sldId id="285" r:id="rId27"/>
    <p:sldId id="296" r:id="rId28"/>
  </p:sldIdLst>
  <p:sldSz cx="12188825"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9" pos="383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9" autoAdjust="0"/>
  </p:normalViewPr>
  <p:slideViewPr>
    <p:cSldViewPr showGuides="1">
      <p:cViewPr varScale="1">
        <p:scale>
          <a:sx n="63" d="100"/>
          <a:sy n="63" d="100"/>
        </p:scale>
        <p:origin x="-138" y="-336"/>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pl-PL" sz="1600" b="1" i="0" u="none" strike="noStrike" baseline="0" dirty="0">
                <a:effectLst/>
              </a:rPr>
              <a:t> </a:t>
            </a:r>
            <a:r>
              <a:rPr lang="en-GB" sz="1600" b="0" i="0" u="none" strike="noStrike" baseline="0" dirty="0">
                <a:effectLst>
                  <a:outerShdw blurRad="38100" dist="38100" dir="2700000" algn="tl">
                    <a:srgbClr val="000000">
                      <a:alpha val="43137"/>
                    </a:srgbClr>
                  </a:outerShdw>
                </a:effectLst>
              </a:rPr>
              <a:t>Do you like eating fresh fruit and vegetables?</a:t>
            </a:r>
            <a:endParaRPr lang="pl-PL" sz="1600" b="0" dirty="0">
              <a:effectLst>
                <a:outerShdw blurRad="38100" dist="38100" dir="2700000" algn="tl">
                  <a:srgbClr val="000000">
                    <a:alpha val="43137"/>
                  </a:srgbClr>
                </a:outerShdw>
              </a:effectLst>
            </a:endParaRPr>
          </a:p>
        </c:rich>
      </c:tx>
      <c:layout/>
      <c:overlay val="0"/>
      <c:spPr>
        <a:noFill/>
        <a:ln>
          <a:noFill/>
        </a:ln>
        <a:effectLst/>
      </c:spPr>
    </c:title>
    <c:autoTitleDeleted val="0"/>
    <c:view3D>
      <c:rotX val="30"/>
      <c:rotY val="140"/>
      <c:depthPercent val="100"/>
      <c:rAngAx val="0"/>
      <c:perspective val="7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4"/>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t-E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YES</c:v>
                </c:pt>
                <c:pt idx="1">
                  <c:v>NO</c:v>
                </c:pt>
              </c:strCache>
            </c:strRef>
          </c:cat>
          <c:val>
            <c:numRef>
              <c:f>Sheet1!$B$2:$B$3</c:f>
              <c:numCache>
                <c:formatCode>0%</c:formatCode>
                <c:ptCount val="2"/>
                <c:pt idx="0">
                  <c:v>0.98</c:v>
                </c:pt>
                <c:pt idx="1">
                  <c:v>0.02</c:v>
                </c:pt>
              </c:numCache>
            </c:numRef>
          </c:val>
        </c:ser>
        <c:dLbls>
          <c:dLblPos val="in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t-E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pl-PL" sz="1600" b="1" i="0" u="none" strike="noStrike" baseline="0" dirty="0">
                <a:effectLst/>
              </a:rPr>
              <a:t> </a:t>
            </a:r>
            <a:r>
              <a:rPr lang="en-GB" sz="1600" b="0" i="0" u="none" strike="noStrike" baseline="0" dirty="0">
                <a:effectLst>
                  <a:outerShdw blurRad="38100" dist="38100" dir="2700000" algn="tl">
                    <a:srgbClr val="000000">
                      <a:alpha val="43137"/>
                    </a:srgbClr>
                  </a:outerShdw>
                </a:effectLst>
              </a:rPr>
              <a:t>Do you like eating fresh fruit and vegetables?</a:t>
            </a:r>
            <a:endParaRPr lang="pl-PL" sz="1600" b="0" dirty="0">
              <a:effectLst>
                <a:outerShdw blurRad="38100" dist="38100" dir="2700000" algn="tl">
                  <a:srgbClr val="000000">
                    <a:alpha val="43137"/>
                  </a:srgbClr>
                </a:outerShdw>
              </a:effectLst>
            </a:endParaRPr>
          </a:p>
        </c:rich>
      </c:tx>
      <c:layout/>
      <c:overlay val="0"/>
      <c:spPr>
        <a:noFill/>
        <a:ln>
          <a:noFill/>
        </a:ln>
        <a:effectLst/>
      </c:spPr>
    </c:title>
    <c:autoTitleDeleted val="0"/>
    <c:view3D>
      <c:rotX val="30"/>
      <c:rotY val="140"/>
      <c:depthPercent val="100"/>
      <c:rAngAx val="0"/>
      <c:perspective val="7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in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t-E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GB" sz="1600" b="0" i="0" u="none" strike="noStrike" baseline="0" dirty="0">
                <a:effectLst>
                  <a:outerShdw blurRad="38100" dist="38100" dir="2700000" algn="tl">
                    <a:srgbClr val="000000">
                      <a:alpha val="43137"/>
                    </a:srgbClr>
                  </a:outerShdw>
                </a:effectLst>
              </a:rPr>
              <a:t>What is your daily amount of still mineral water? </a:t>
            </a:r>
            <a:endParaRPr lang="en-US" sz="1200" b="0" dirty="0">
              <a:effectLst>
                <a:outerShdw blurRad="38100" dist="38100" dir="2700000" algn="tl">
                  <a:srgbClr val="000000">
                    <a:alpha val="43137"/>
                  </a:srgbClr>
                </a:outerShdw>
              </a:effectLst>
            </a:endParaRPr>
          </a:p>
        </c:rich>
      </c:tx>
      <c:layout/>
      <c:overlay val="0"/>
      <c:spPr>
        <a:noFill/>
        <a:ln>
          <a:noFill/>
        </a:ln>
        <a:effectLst/>
      </c:spPr>
    </c:title>
    <c:autoTitleDeleted val="0"/>
    <c:view3D>
      <c:rotX val="30"/>
      <c:rotY val="20"/>
      <c:depthPercent val="100"/>
      <c:rAngAx val="0"/>
      <c:perspective val="7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spPr>
            <a:scene3d>
              <a:camera prst="orthographicFront"/>
              <a:lightRig rig="threePt" dir="t">
                <a:rot lat="0" lon="0" rev="1200000"/>
              </a:lightRig>
            </a:scene3d>
            <a:sp3d>
              <a:bevelT w="63500" h="25400" prst="relaxedInset"/>
            </a:sp3d>
          </c:spPr>
          <c:explosion val="4"/>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prst="relaxedInset"/>
              </a:sp3d>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prst="relaxedInset"/>
              </a:sp3d>
            </c:spPr>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prst="relaxedInset"/>
              </a:sp3d>
            </c:spPr>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1200000"/>
                </a:lightRig>
              </a:scene3d>
              <a:sp3d>
                <a:bevelT w="63500" h="25400" prst="relaxedInset"/>
              </a:sp3d>
            </c:spPr>
          </c:dPt>
          <c:dLbls>
            <c:dLbl>
              <c:idx val="0"/>
              <c:layout/>
              <c:tx>
                <c:rich>
                  <a:bodyPr/>
                  <a:lstStyle/>
                  <a:p>
                    <a:r>
                      <a:rPr lang="en-US" baseline="0"/>
                      <a:t>0-1l
</a:t>
                    </a:r>
                    <a:fld id="{1633BF82-FD40-4795-8A2E-B7645CB3C3ED}"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tx>
                <c:rich>
                  <a:bodyPr/>
                  <a:lstStyle/>
                  <a:p>
                    <a:r>
                      <a:rPr lang="en-US" baseline="0"/>
                      <a:t>1-1,5l
</a:t>
                    </a:r>
                    <a:fld id="{A14A302B-7840-4D23-B868-D6281DC22860}"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tx>
                <c:rich>
                  <a:bodyPr/>
                  <a:lstStyle/>
                  <a:p>
                    <a:r>
                      <a:rPr lang="en-US" baseline="0"/>
                      <a:t>1,5-2l
</a:t>
                    </a:r>
                    <a:fld id="{C08EB7FD-AAE9-4BFA-BEB1-07EEB2361A3B}"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tx>
                <c:rich>
                  <a:bodyPr/>
                  <a:lstStyle/>
                  <a:p>
                    <a:r>
                      <a:rPr lang="en-US" baseline="0"/>
                      <a:t>MORE THAN 2l
</a:t>
                    </a:r>
                    <a:fld id="{4CF95D15-ED56-4E32-8CD7-7DA6FC494CCF}"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t-E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A</c:v>
                </c:pt>
                <c:pt idx="1">
                  <c:v>B</c:v>
                </c:pt>
                <c:pt idx="2">
                  <c:v>C</c:v>
                </c:pt>
                <c:pt idx="3">
                  <c:v>D</c:v>
                </c:pt>
              </c:strCache>
            </c:strRef>
          </c:cat>
          <c:val>
            <c:numRef>
              <c:f>Sheet1!$B$2:$B$5</c:f>
              <c:numCache>
                <c:formatCode>General</c:formatCode>
                <c:ptCount val="4"/>
                <c:pt idx="0">
                  <c:v>12</c:v>
                </c:pt>
                <c:pt idx="1">
                  <c:v>15</c:v>
                </c:pt>
                <c:pt idx="2">
                  <c:v>15</c:v>
                </c:pt>
                <c:pt idx="3">
                  <c:v>8</c:v>
                </c:pt>
              </c:numCache>
            </c:numRef>
          </c:val>
        </c:ser>
        <c:dLbls>
          <c:showLegendKey val="0"/>
          <c:showVal val="0"/>
          <c:showCatName val="0"/>
          <c:showSerName val="0"/>
          <c:showPercent val="0"/>
          <c:showBubbleSize val="0"/>
          <c:showLeaderLines val="0"/>
        </c:dLbls>
      </c:pie3DChart>
      <c:spPr>
        <a:noFill/>
        <a:ln>
          <a:noFill/>
        </a:ln>
        <a:effectLst>
          <a:glow rad="63500">
            <a:schemeClr val="accent3">
              <a:satMod val="175000"/>
              <a:alpha val="40000"/>
            </a:schemeClr>
          </a:glow>
          <a:softEdge rad="381000"/>
        </a:effectLst>
      </c:spPr>
    </c:plotArea>
    <c:plotVisOnly val="1"/>
    <c:dispBlanksAs val="gap"/>
    <c:showDLblsOverMax val="0"/>
  </c:chart>
  <c:spPr>
    <a:noFill/>
    <a:ln>
      <a:noFill/>
    </a:ln>
    <a:effectLst/>
  </c:spPr>
  <c:txPr>
    <a:bodyPr/>
    <a:lstStyle/>
    <a:p>
      <a:pPr>
        <a:defRPr/>
      </a:pPr>
      <a:endParaRPr lang="et-E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pl-PL" sz="1600" b="0" i="0" u="none" strike="noStrike" baseline="0" dirty="0">
                <a:effectLst>
                  <a:outerShdw blurRad="38100" dist="38100" dir="2700000" algn="tl">
                    <a:srgbClr val="000000">
                      <a:alpha val="43137"/>
                    </a:srgbClr>
                  </a:outerShdw>
                </a:effectLst>
              </a:rPr>
              <a:t>How many times per week do you practice sports?</a:t>
            </a:r>
            <a:endParaRPr lang="en-US" sz="1400" b="0" dirty="0">
              <a:effectLst>
                <a:outerShdw blurRad="38100" dist="38100" dir="2700000" algn="tl">
                  <a:srgbClr val="000000">
                    <a:alpha val="43137"/>
                  </a:srgbClr>
                </a:outerShdw>
              </a:effectLst>
            </a:endParaRPr>
          </a:p>
        </c:rich>
      </c:tx>
      <c:layout/>
      <c:overlay val="0"/>
      <c:spPr>
        <a:noFill/>
        <a:ln>
          <a:noFill/>
        </a:ln>
        <a:effectLst/>
      </c:spPr>
    </c:title>
    <c:autoTitleDeleted val="0"/>
    <c:view3D>
      <c:rotX val="30"/>
      <c:rotY val="140"/>
      <c:depthPercent val="100"/>
      <c:rAngAx val="0"/>
      <c:perspective val="7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4"/>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tx>
                <c:rich>
                  <a:bodyPr/>
                  <a:lstStyle/>
                  <a:p>
                    <a:r>
                      <a:rPr lang="en-US" baseline="0"/>
                      <a:t>1
</a:t>
                    </a:r>
                    <a:fld id="{C04A4358-E100-4078-8D29-8D72D5928954}"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tx>
                <c:rich>
                  <a:bodyPr/>
                  <a:lstStyle/>
                  <a:p>
                    <a:r>
                      <a:rPr lang="en-US" baseline="0"/>
                      <a:t>2-3
</a:t>
                    </a:r>
                    <a:fld id="{F46C504F-7DCC-42A3-A538-F6F9C41D5519}"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tx>
                <c:rich>
                  <a:bodyPr/>
                  <a:lstStyle/>
                  <a:p>
                    <a:r>
                      <a:rPr lang="en-US" baseline="0"/>
                      <a:t>MORE THAN 3
</a:t>
                    </a:r>
                    <a:fld id="{0777752F-4E4B-41FA-8316-0AC1F56F1134}"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tx>
                <c:rich>
                  <a:bodyPr/>
                  <a:lstStyle/>
                  <a:p>
                    <a:r>
                      <a:rPr lang="en-US" baseline="0"/>
                      <a:t>HARDLY EVER
</a:t>
                    </a:r>
                    <a:fld id="{71F0C0BA-E75E-4AF8-86D8-958C229FF6EB}"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t-E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A</c:v>
                </c:pt>
                <c:pt idx="1">
                  <c:v>B</c:v>
                </c:pt>
                <c:pt idx="2">
                  <c:v>C</c:v>
                </c:pt>
                <c:pt idx="3">
                  <c:v>D</c:v>
                </c:pt>
              </c:strCache>
            </c:strRef>
          </c:cat>
          <c:val>
            <c:numRef>
              <c:f>Sheet1!$B$2:$B$5</c:f>
              <c:numCache>
                <c:formatCode>General</c:formatCode>
                <c:ptCount val="4"/>
                <c:pt idx="0">
                  <c:v>2</c:v>
                </c:pt>
                <c:pt idx="1">
                  <c:v>14</c:v>
                </c:pt>
                <c:pt idx="2">
                  <c:v>28</c:v>
                </c:pt>
                <c:pt idx="3">
                  <c:v>6</c:v>
                </c:pt>
              </c:numCache>
            </c:numRef>
          </c:val>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t-E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lumMod val="65000"/>
                    <a:lumOff val="35000"/>
                  </a:sysClr>
                </a:solidFill>
                <a:latin typeface="+mn-lt"/>
                <a:ea typeface="+mn-ea"/>
                <a:cs typeface="+mn-cs"/>
              </a:defRPr>
            </a:pPr>
            <a:r>
              <a:rPr lang="en-GB" sz="1800" b="0" dirty="0">
                <a:solidFill>
                  <a:schemeClr val="tx1"/>
                </a:solidFill>
                <a:effectLst>
                  <a:outerShdw blurRad="38100" dist="38100" dir="2700000" algn="tl">
                    <a:srgbClr val="000000">
                      <a:alpha val="43137"/>
                    </a:srgbClr>
                  </a:outerShdw>
                </a:effectLst>
              </a:rPr>
              <a:t>How many times per month do you eat fast - foods?</a:t>
            </a:r>
            <a:endParaRPr lang="pl-PL" sz="1800" b="0" dirty="0">
              <a:solidFill>
                <a:schemeClr val="tx1"/>
              </a:solidFill>
              <a:effectLst>
                <a:outerShdw blurRad="38100" dist="38100" dir="2700000" algn="tl">
                  <a:srgbClr val="000000">
                    <a:alpha val="43137"/>
                  </a:srgbClr>
                </a:outerShdw>
              </a:effectLst>
            </a:endParaRPr>
          </a:p>
        </c:rich>
      </c:tx>
      <c:layout/>
      <c:overlay val="0"/>
      <c:spPr>
        <a:noFill/>
        <a:ln>
          <a:noFill/>
        </a:ln>
        <a:effectLst/>
      </c:spPr>
    </c:title>
    <c:autoTitleDeleted val="0"/>
    <c:view3D>
      <c:rotX val="30"/>
      <c:rotY val="230"/>
      <c:depthPercent val="100"/>
      <c:rAngAx val="0"/>
      <c:perspective val="7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4"/>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tx>
                <c:rich>
                  <a:bodyPr/>
                  <a:lstStyle/>
                  <a:p>
                    <a:r>
                      <a:rPr lang="en-US" baseline="0"/>
                      <a:t>0-3 
</a:t>
                    </a:r>
                    <a:fld id="{FE3597FD-F260-4836-93D5-FA5881D8FE61}"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tx>
                <c:rich>
                  <a:bodyPr/>
                  <a:lstStyle/>
                  <a:p>
                    <a:r>
                      <a:rPr lang="en-US" baseline="0"/>
                      <a:t>4-8
</a:t>
                    </a:r>
                    <a:fld id="{039243CE-BBA3-4356-91EB-9A283ED65C5A}"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tx>
                <c:rich>
                  <a:bodyPr/>
                  <a:lstStyle/>
                  <a:p>
                    <a:r>
                      <a:rPr lang="en-US" baseline="0"/>
                      <a:t>9-15
</a:t>
                    </a:r>
                    <a:fld id="{D16A112B-4B18-4DC9-B44F-7E2B284147B4}"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manualLayout>
                  <c:x val="2.0035071047153564E-2"/>
                  <c:y val="-1.8543666645413726E-2"/>
                </c:manualLayout>
              </c:layout>
              <c:tx>
                <c:rich>
                  <a:bodyPr/>
                  <a:lstStyle/>
                  <a:p>
                    <a:r>
                      <a:rPr lang="en-US" baseline="0" dirty="0"/>
                      <a:t>ALMOST EVERYDAY
</a:t>
                    </a:r>
                    <a:fld id="{91C8B7E5-130F-4309-888B-A0AE4B4F099D}"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t-E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A</c:v>
                </c:pt>
                <c:pt idx="1">
                  <c:v>B</c:v>
                </c:pt>
                <c:pt idx="2">
                  <c:v>C</c:v>
                </c:pt>
                <c:pt idx="3">
                  <c:v>D</c:v>
                </c:pt>
              </c:strCache>
            </c:strRef>
          </c:cat>
          <c:val>
            <c:numRef>
              <c:f>Sheet1!$B$2:$B$5</c:f>
              <c:numCache>
                <c:formatCode>General</c:formatCode>
                <c:ptCount val="4"/>
                <c:pt idx="0">
                  <c:v>39</c:v>
                </c:pt>
                <c:pt idx="1">
                  <c:v>5</c:v>
                </c:pt>
                <c:pt idx="2">
                  <c:v>4</c:v>
                </c:pt>
                <c:pt idx="3">
                  <c:v>2</c:v>
                </c:pt>
              </c:numCache>
            </c:numRef>
          </c:val>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t-E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lumMod val="65000"/>
                    <a:lumOff val="35000"/>
                  </a:sysClr>
                </a:solidFill>
                <a:latin typeface="+mn-lt"/>
                <a:ea typeface="+mn-ea"/>
                <a:cs typeface="+mn-cs"/>
              </a:defRPr>
            </a:pPr>
            <a:r>
              <a:rPr lang="en-GB" sz="1600" b="0" i="0" u="none" strike="noStrike" baseline="0" dirty="0">
                <a:solidFill>
                  <a:schemeClr val="tx1"/>
                </a:solidFill>
                <a:effectLst>
                  <a:outerShdw blurRad="38100" dist="38100" dir="2700000" algn="tl">
                    <a:srgbClr val="000000">
                      <a:alpha val="43137"/>
                    </a:srgbClr>
                  </a:outerShdw>
                </a:effectLst>
              </a:rPr>
              <a:t>How many times per month do you eat sweets? </a:t>
            </a:r>
            <a:endParaRPr lang="en-US" sz="1000" b="0" dirty="0">
              <a:solidFill>
                <a:schemeClr val="tx1"/>
              </a:solidFill>
              <a:effectLst>
                <a:outerShdw blurRad="38100" dist="38100" dir="2700000" algn="tl">
                  <a:srgbClr val="000000">
                    <a:alpha val="43137"/>
                  </a:srgbClr>
                </a:outerShdw>
              </a:effectLst>
            </a:endParaRPr>
          </a:p>
        </c:rich>
      </c:tx>
      <c:layout/>
      <c:overlay val="0"/>
      <c:spPr>
        <a:noFill/>
        <a:ln>
          <a:noFill/>
        </a:ln>
        <a:effectLst/>
      </c:spPr>
    </c:title>
    <c:autoTitleDeleted val="0"/>
    <c:view3D>
      <c:rotX val="30"/>
      <c:rotY val="70"/>
      <c:depthPercent val="100"/>
      <c:rAngAx val="0"/>
      <c:perspective val="7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4"/>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2"/>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3"/>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dLbl>
              <c:idx val="0"/>
              <c:layout/>
              <c:tx>
                <c:rich>
                  <a:bodyPr/>
                  <a:lstStyle/>
                  <a:p>
                    <a:r>
                      <a:rPr lang="en-US" baseline="0"/>
                      <a:t>0-5
</a:t>
                    </a:r>
                    <a:fld id="{D38FB149-9C83-42B0-A81C-CE3DAA3CB1B9}"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1"/>
              <c:layout/>
              <c:tx>
                <c:rich>
                  <a:bodyPr/>
                  <a:lstStyle/>
                  <a:p>
                    <a:r>
                      <a:rPr lang="en-US" baseline="0"/>
                      <a:t>5-10
</a:t>
                    </a:r>
                    <a:fld id="{6F997C27-76CB-4699-8B89-B1BEDD6D7B0B}"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2"/>
              <c:layout/>
              <c:tx>
                <c:rich>
                  <a:bodyPr/>
                  <a:lstStyle/>
                  <a:p>
                    <a:r>
                      <a:rPr lang="en-US" baseline="0"/>
                      <a:t>10-15
</a:t>
                    </a:r>
                    <a:fld id="{9F079931-C578-4139-88ED-F0CA73DA049B}"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3"/>
              <c:layout/>
              <c:tx>
                <c:rich>
                  <a:bodyPr/>
                  <a:lstStyle/>
                  <a:p>
                    <a:r>
                      <a:rPr lang="en-US" baseline="0"/>
                      <a:t>ALMOST EVERYDAY
</a:t>
                    </a:r>
                    <a:fld id="{C5B37B43-6684-4BA1-AD12-924F6499E22D}" type="PERCENTAGE">
                      <a:rPr lang="en-US" baseline="0"/>
                      <a:pPr/>
                      <a:t>[PERCENTAGE]</a:t>
                    </a:fld>
                    <a:endParaRPr lang="en-US" baseline="0"/>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t-E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A</c:v>
                </c:pt>
                <c:pt idx="1">
                  <c:v>B</c:v>
                </c:pt>
                <c:pt idx="2">
                  <c:v>C</c:v>
                </c:pt>
                <c:pt idx="3">
                  <c:v>D</c:v>
                </c:pt>
              </c:strCache>
            </c:strRef>
          </c:cat>
          <c:val>
            <c:numRef>
              <c:f>Sheet1!$B$2:$B$5</c:f>
              <c:numCache>
                <c:formatCode>General</c:formatCode>
                <c:ptCount val="4"/>
                <c:pt idx="0">
                  <c:v>13</c:v>
                </c:pt>
                <c:pt idx="1">
                  <c:v>16</c:v>
                </c:pt>
                <c:pt idx="2">
                  <c:v>12</c:v>
                </c:pt>
                <c:pt idx="3">
                  <c:v>9</c:v>
                </c:pt>
              </c:numCache>
            </c:numRef>
          </c:val>
        </c:ser>
        <c:dLbls>
          <c:dLblPos val="in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t-E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t-E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lumMod val="65000"/>
                    <a:lumOff val="35000"/>
                  </a:sysClr>
                </a:solidFill>
                <a:latin typeface="+mn-lt"/>
                <a:ea typeface="+mn-ea"/>
                <a:cs typeface="+mn-cs"/>
              </a:defRPr>
            </a:pPr>
            <a:r>
              <a:rPr lang="en-GB" sz="1600" b="0" i="0" u="none" strike="noStrike" baseline="0" dirty="0">
                <a:solidFill>
                  <a:schemeClr val="tx1"/>
                </a:solidFill>
                <a:effectLst>
                  <a:outerShdw blurRad="38100" dist="38100" dir="2700000" algn="tl">
                    <a:srgbClr val="000000">
                      <a:alpha val="43137"/>
                    </a:srgbClr>
                  </a:outerShdw>
                </a:effectLst>
              </a:rPr>
              <a:t>Do you like preparing meals on your own</a:t>
            </a:r>
            <a:endParaRPr lang="en-US" b="0" dirty="0">
              <a:solidFill>
                <a:schemeClr val="tx1"/>
              </a:solidFill>
              <a:effectLst>
                <a:outerShdw blurRad="38100" dist="38100" dir="2700000" algn="tl">
                  <a:srgbClr val="000000">
                    <a:alpha val="43137"/>
                  </a:srgbClr>
                </a:outerShdw>
              </a:effectLst>
            </a:endParaRPr>
          </a:p>
        </c:rich>
      </c:tx>
      <c:layout/>
      <c:overlay val="0"/>
      <c:spPr>
        <a:noFill/>
        <a:ln>
          <a:noFill/>
        </a:ln>
        <a:effectLst/>
      </c:spPr>
    </c:title>
    <c:autoTitleDeleted val="0"/>
    <c:view3D>
      <c:rotX val="30"/>
      <c:rotY val="170"/>
      <c:depthPercent val="100"/>
      <c:rAngAx val="0"/>
      <c:perspective val="7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4"/>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Pt>
            <c:idx val="1"/>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t-EE"/>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Sheet1!$A$2:$A$3</c:f>
              <c:strCache>
                <c:ptCount val="2"/>
                <c:pt idx="0">
                  <c:v>YES</c:v>
                </c:pt>
                <c:pt idx="1">
                  <c:v>NO</c:v>
                </c:pt>
              </c:strCache>
            </c:strRef>
          </c:cat>
          <c:val>
            <c:numRef>
              <c:f>Sheet1!$B$2:$B$3</c:f>
              <c:numCache>
                <c:formatCode>General</c:formatCode>
                <c:ptCount val="2"/>
                <c:pt idx="0">
                  <c:v>36</c:v>
                </c:pt>
                <c:pt idx="1">
                  <c:v>28</c:v>
                </c:pt>
              </c:numCache>
            </c:numRef>
          </c:val>
        </c:ser>
        <c:dLbls>
          <c:dLblPos val="inEnd"/>
          <c:showLegendKey val="0"/>
          <c:showVal val="0"/>
          <c:showCatName val="1"/>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t-EE"/>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6/6/2015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6/6/2015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Large ocean wave" title="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6/6/2015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6/6/2015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6/6/2015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6/6/2015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6/6/2015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6/6/2015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6/6/2015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2" name="Date Placeholder 1"/>
          <p:cNvSpPr>
            <a:spLocks noGrp="1"/>
          </p:cNvSpPr>
          <p:nvPr>
            <p:ph type="dt" sz="half" idx="10"/>
          </p:nvPr>
        </p:nvSpPr>
        <p:spPr/>
        <p:txBody>
          <a:bodyPr/>
          <a:lstStyle/>
          <a:p>
            <a:fld id="{03F41C87-7AD9-4845-A077-840E4A0F3F06}" type="datetimeFigureOut">
              <a:rPr lang="en-US"/>
              <a:t>6/6/2015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6/6/2015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6/6/2015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chemeClr val="accent3"/>
            </a:gs>
            <a:gs pos="65000">
              <a:schemeClr val="accent3">
                <a:lumMod val="60000"/>
                <a:lumOff val="40000"/>
              </a:schemeClr>
            </a:gs>
          </a:gsLst>
          <a:lin ang="13500000" scaled="0"/>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title="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6/6/2015</a:t>
            </a:fld>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dirty="0">
                <a:effectLst>
                  <a:outerShdw blurRad="50800" dist="38100" dir="5400000" algn="t" rotWithShape="0">
                    <a:prstClr val="black">
                      <a:alpha val="40000"/>
                    </a:prstClr>
                  </a:outerShdw>
                </a:effectLst>
              </a:rPr>
              <a:t>Healthy food. Healthy life.</a:t>
            </a:r>
            <a:endParaRPr lang="en-US" sz="5400" dirty="0">
              <a:effectLst>
                <a:outerShdw blurRad="50800" dist="38100" dir="5400000" algn="t" rotWithShape="0">
                  <a:prstClr val="black">
                    <a:alpha val="40000"/>
                  </a:prstClr>
                </a:outerShdw>
              </a:effectLst>
            </a:endParaRPr>
          </a:p>
        </p:txBody>
      </p:sp>
      <p:sp>
        <p:nvSpPr>
          <p:cNvPr id="4" name="Subtitle 3"/>
          <p:cNvSpPr>
            <a:spLocks noGrp="1"/>
          </p:cNvSpPr>
          <p:nvPr>
            <p:ph type="subTitle" idx="1"/>
          </p:nvPr>
        </p:nvSpPr>
        <p:spPr>
          <a:xfrm>
            <a:off x="6944777" y="5334000"/>
            <a:ext cx="3129339" cy="651668"/>
          </a:xfrm>
        </p:spPr>
        <p:txBody>
          <a:bodyPr>
            <a:normAutofit fontScale="77500" lnSpcReduction="20000"/>
          </a:bodyPr>
          <a:lstStyle/>
          <a:p>
            <a:r>
              <a:rPr lang="en-US" dirty="0">
                <a:effectLst>
                  <a:innerShdw blurRad="63500" dist="50800" dir="16200000">
                    <a:prstClr val="black">
                      <a:alpha val="50000"/>
                    </a:prstClr>
                  </a:innerShdw>
                </a:effectLst>
              </a:rPr>
              <a:t>9th International Conference of the UNESCO Baltic Sea Project "Science of Changes"</a:t>
            </a:r>
            <a:endParaRPr lang="pl-PL" dirty="0">
              <a:effectLst>
                <a:innerShdw blurRad="63500" dist="50800" dir="16200000">
                  <a:prstClr val="black">
                    <a:alpha val="50000"/>
                  </a:prstClr>
                </a:innerShdw>
              </a:effectLst>
            </a:endParaRPr>
          </a:p>
        </p:txBody>
      </p:sp>
      <p:sp>
        <p:nvSpPr>
          <p:cNvPr id="2" name="TextBox 1"/>
          <p:cNvSpPr txBox="1"/>
          <p:nvPr/>
        </p:nvSpPr>
        <p:spPr>
          <a:xfrm>
            <a:off x="6742484" y="6530751"/>
            <a:ext cx="5566008" cy="307777"/>
          </a:xfrm>
          <a:prstGeom prst="rect">
            <a:avLst/>
          </a:prstGeom>
          <a:noFill/>
        </p:spPr>
        <p:txBody>
          <a:bodyPr wrap="square" rtlCol="0">
            <a:spAutoFit/>
          </a:bodyPr>
          <a:lstStyle/>
          <a:p>
            <a:r>
              <a:rPr lang="pl-PL" sz="1400" dirty="0" smtClean="0"/>
              <a:t>Konopnicka Upper Secondary School in Katowice, Poland</a:t>
            </a:r>
            <a:endParaRPr lang="pl-PL"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8828" y="202909"/>
            <a:ext cx="2127245" cy="112475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728180" y="288230"/>
            <a:ext cx="1368152" cy="954107"/>
          </a:xfrm>
          <a:prstGeom prst="rect">
            <a:avLst/>
          </a:prstGeom>
          <a:noFill/>
        </p:spPr>
        <p:txBody>
          <a:bodyPr wrap="square" rtlCol="0">
            <a:spAutoFit/>
          </a:bodyPr>
          <a:lstStyle/>
          <a:p>
            <a:r>
              <a:rPr lang="pl-PL" sz="800" dirty="0" smtClean="0">
                <a:solidFill>
                  <a:schemeClr val="bg1"/>
                </a:solidFill>
                <a:effectLst>
                  <a:outerShdw blurRad="38100" dist="38100" dir="2700000" algn="tl">
                    <a:srgbClr val="000000">
                      <a:alpha val="43137"/>
                    </a:srgbClr>
                  </a:outerShdw>
                </a:effectLst>
              </a:rPr>
              <a:t>Prof. Danuta Nabiałkowska</a:t>
            </a:r>
          </a:p>
          <a:p>
            <a:r>
              <a:rPr lang="pl-PL" sz="800" dirty="0" smtClean="0">
                <a:solidFill>
                  <a:schemeClr val="bg1"/>
                </a:solidFill>
                <a:effectLst>
                  <a:outerShdw blurRad="38100" dist="38100" dir="2700000" algn="tl">
                    <a:srgbClr val="000000">
                      <a:alpha val="43137"/>
                    </a:srgbClr>
                  </a:outerShdw>
                </a:effectLst>
              </a:rPr>
              <a:t>Małgorzata Rymarczyk</a:t>
            </a:r>
          </a:p>
          <a:p>
            <a:r>
              <a:rPr lang="pl-PL" sz="800" dirty="0" smtClean="0">
                <a:solidFill>
                  <a:schemeClr val="bg1"/>
                </a:solidFill>
                <a:effectLst>
                  <a:outerShdw blurRad="38100" dist="38100" dir="2700000" algn="tl">
                    <a:srgbClr val="000000">
                      <a:alpha val="43137"/>
                    </a:srgbClr>
                  </a:outerShdw>
                </a:effectLst>
              </a:rPr>
              <a:t>Marek Rojek</a:t>
            </a:r>
          </a:p>
          <a:p>
            <a:r>
              <a:rPr lang="pl-PL" sz="800" dirty="0" smtClean="0">
                <a:solidFill>
                  <a:schemeClr val="bg1"/>
                </a:solidFill>
                <a:effectLst>
                  <a:outerShdw blurRad="38100" dist="38100" dir="2700000" algn="tl">
                    <a:srgbClr val="000000">
                      <a:alpha val="43137"/>
                    </a:srgbClr>
                  </a:outerShdw>
                </a:effectLst>
              </a:rPr>
              <a:t>Pratrycja Rumin</a:t>
            </a:r>
          </a:p>
          <a:p>
            <a:r>
              <a:rPr lang="pl-PL" sz="800" dirty="0" smtClean="0">
                <a:solidFill>
                  <a:schemeClr val="bg1"/>
                </a:solidFill>
                <a:effectLst>
                  <a:outerShdw blurRad="38100" dist="38100" dir="2700000" algn="tl">
                    <a:srgbClr val="000000">
                      <a:alpha val="43137"/>
                    </a:srgbClr>
                  </a:outerShdw>
                </a:effectLst>
              </a:rPr>
              <a:t>Zuzanna Gaik</a:t>
            </a:r>
          </a:p>
          <a:p>
            <a:r>
              <a:rPr lang="pl-PL" sz="800" dirty="0" smtClean="0">
                <a:solidFill>
                  <a:schemeClr val="bg1"/>
                </a:solidFill>
                <a:effectLst>
                  <a:outerShdw blurRad="38100" dist="38100" dir="2700000" algn="tl">
                    <a:srgbClr val="000000">
                      <a:alpha val="43137"/>
                    </a:srgbClr>
                  </a:outerShdw>
                </a:effectLst>
              </a:rPr>
              <a:t>Marcin Bartosiak</a:t>
            </a:r>
            <a:endParaRPr lang="pl-PL" sz="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effectLst>
                  <a:outerShdw blurRad="50800" dist="38100" dir="5400000" algn="t" rotWithShape="0">
                    <a:prstClr val="black">
                      <a:alpha val="40000"/>
                    </a:prstClr>
                  </a:outerShdw>
                </a:effectLst>
              </a:rPr>
              <a:t>Interest in Eco food</a:t>
            </a:r>
            <a:endParaRPr lang="pl-PL" dirty="0">
              <a:effectLst>
                <a:outerShdw blurRad="50800" dist="38100" dir="5400000" algn="t" rotWithShape="0">
                  <a:prstClr val="black">
                    <a:alpha val="40000"/>
                  </a:prstClr>
                </a:outerShdw>
              </a:effectLst>
            </a:endParaRPr>
          </a:p>
        </p:txBody>
      </p:sp>
      <p:sp>
        <p:nvSpPr>
          <p:cNvPr id="3" name="Content Placeholder 2"/>
          <p:cNvSpPr>
            <a:spLocks noGrp="1"/>
          </p:cNvSpPr>
          <p:nvPr>
            <p:ph idx="1"/>
          </p:nvPr>
        </p:nvSpPr>
        <p:spPr>
          <a:xfrm>
            <a:off x="1979612" y="1828800"/>
            <a:ext cx="9144001" cy="4696544"/>
          </a:xfrm>
        </p:spPr>
        <p:txBody>
          <a:bodyPr>
            <a:normAutofit fontScale="92500" lnSpcReduction="20000"/>
          </a:bodyPr>
          <a:lstStyle/>
          <a:p>
            <a:r>
              <a:rPr lang="en-US" dirty="0"/>
              <a:t>Recently, consumers are expressing interest in allergic free products as well as in products without taste amplifiers or preservatives. The interest in eco food and drink products is growing around the whole world for a various reasons.</a:t>
            </a:r>
            <a:endParaRPr lang="pl-PL" dirty="0"/>
          </a:p>
          <a:p>
            <a:pPr marL="0" indent="0">
              <a:buNone/>
            </a:pPr>
            <a:endParaRPr lang="pl-PL" dirty="0"/>
          </a:p>
          <a:p>
            <a:r>
              <a:rPr lang="en-GB" dirty="0"/>
              <a:t>Conscious decisions are often made based on a need for ongoing improving of your own health. Current consumer more and more often seeks for nutritional values at the same time respecting the taste, ECO label and origin of such product. Shop assistants are often asked about harmful ingredients, people more willingly buy traditionally prepared sausages, bread, natural cheese, eco-grown vegetables, freshly squeezed juices or jams from fruit without pesticides, or non-pasteurised beer. Unfortunately, knowledge about the products needs to be kept up to date on a frequent basis to keep up with customers’ demands for expertise. </a:t>
            </a:r>
            <a:endParaRPr lang="pl-PL" dirty="0"/>
          </a:p>
          <a:p>
            <a:pPr marL="0" indent="0">
              <a:buNone/>
            </a:pPr>
            <a:endParaRPr lang="pl-PL" dirty="0"/>
          </a:p>
          <a:p>
            <a:endParaRPr lang="pl-PL" dirty="0"/>
          </a:p>
        </p:txBody>
      </p:sp>
    </p:spTree>
    <p:extLst>
      <p:ext uri="{BB962C8B-B14F-4D97-AF65-F5344CB8AC3E}">
        <p14:creationId xmlns:p14="http://schemas.microsoft.com/office/powerpoint/2010/main" val="352064625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effectLst>
                  <a:outerShdw blurRad="50800" dist="38100" dir="5400000" algn="t" rotWithShape="0">
                    <a:prstClr val="black">
                      <a:alpha val="40000"/>
                    </a:prstClr>
                  </a:outerShdw>
                </a:effectLst>
              </a:rPr>
              <a:t>Diet change process</a:t>
            </a:r>
            <a:endParaRPr lang="pl-PL" dirty="0">
              <a:effectLst>
                <a:outerShdw blurRad="50800" dist="38100" dir="5400000" algn="t" rotWithShape="0">
                  <a:prstClr val="black">
                    <a:alpha val="40000"/>
                  </a:prst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a:t>It is true, changes in a diet habits are not an easy or short process as they require long term involvement and continuous small changes in our eating and living habits. Balanced diet events in local supermarkets and malls are the most influential ones due to number of customers. An awareness of balanced diet can be also increased by form of social events, interviews or school classes. Mentioned methods were shown to be one of the most effective in increasing the awareness of well balanced diet. Other well-known, however more time-consuming, method is increasing the awareness by involving pupils in whole process of growing and then making food. Apart from schools, large number of people are attracted to terms ‘balanced diet’ and ‘fruits and vegetables’, if an event is organized in their workplace thus increasing sales of healthy snacks and other products. Such increase in the interest could finally facilitate lowering price of eco products. </a:t>
            </a:r>
            <a:endParaRPr lang="pl-PL" dirty="0"/>
          </a:p>
          <a:p>
            <a:endParaRPr lang="pl-PL" dirty="0"/>
          </a:p>
        </p:txBody>
      </p:sp>
    </p:spTree>
    <p:extLst>
      <p:ext uri="{BB962C8B-B14F-4D97-AF65-F5344CB8AC3E}">
        <p14:creationId xmlns:p14="http://schemas.microsoft.com/office/powerpoint/2010/main" val="229602413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effectLst>
                  <a:outerShdw blurRad="50800" dist="38100" dir="5400000" algn="t" rotWithShape="0">
                    <a:prstClr val="black">
                      <a:alpha val="40000"/>
                    </a:prstClr>
                  </a:outerShdw>
                </a:effectLst>
              </a:rPr>
              <a:t>Traditional Polish dishes</a:t>
            </a:r>
            <a:endParaRPr lang="pl-PL" dirty="0">
              <a:effectLst>
                <a:outerShdw blurRad="50800" dist="38100" dir="5400000" algn="t" rotWithShape="0">
                  <a:prstClr val="black">
                    <a:alpha val="40000"/>
                  </a:prstClr>
                </a:outerShdw>
              </a:effectLst>
            </a:endParaRPr>
          </a:p>
        </p:txBody>
      </p:sp>
      <p:sp>
        <p:nvSpPr>
          <p:cNvPr id="3" name="Content Placeholder 2"/>
          <p:cNvSpPr>
            <a:spLocks noGrp="1"/>
          </p:cNvSpPr>
          <p:nvPr>
            <p:ph idx="1"/>
          </p:nvPr>
        </p:nvSpPr>
        <p:spPr>
          <a:xfrm>
            <a:off x="1979612" y="1828800"/>
            <a:ext cx="9144001" cy="4768552"/>
          </a:xfrm>
        </p:spPr>
        <p:txBody>
          <a:bodyPr>
            <a:noAutofit/>
          </a:bodyPr>
          <a:lstStyle/>
          <a:p>
            <a:r>
              <a:rPr lang="en-GB" sz="2800" dirty="0"/>
              <a:t>Most popular Polish dishes are: `</a:t>
            </a:r>
            <a:r>
              <a:rPr lang="en-GB" sz="2800" dirty="0" err="1"/>
              <a:t>pierogi</a:t>
            </a:r>
            <a:r>
              <a:rPr lang="en-GB" sz="2800" dirty="0"/>
              <a:t>` (similar to ravioli), Silesian dumplings, rolled cabbage with filling called `</a:t>
            </a:r>
            <a:r>
              <a:rPr lang="en-GB" sz="2800" dirty="0" err="1"/>
              <a:t>gołąbki</a:t>
            </a:r>
            <a:r>
              <a:rPr lang="en-GB" sz="2800" dirty="0"/>
              <a:t>`, pork chops, `</a:t>
            </a:r>
            <a:r>
              <a:rPr lang="en-GB" sz="2800" dirty="0" err="1"/>
              <a:t>bigos</a:t>
            </a:r>
            <a:r>
              <a:rPr lang="en-GB" sz="2800" dirty="0"/>
              <a:t>` – a dish made of sauerkraut, meat and mushrooms, various soups and meat dishes prepared in different styles. Marine fish and freshwater fish are less popular. A specific Polish dessert is called `</a:t>
            </a:r>
            <a:r>
              <a:rPr lang="en-GB" sz="2800" dirty="0" err="1"/>
              <a:t>faworki</a:t>
            </a:r>
            <a:r>
              <a:rPr lang="en-GB" sz="2800" dirty="0"/>
              <a:t>` (deep fried sweet pastry), but also other kinds of pies and cakes such as pound cake, cheesecake, gingerbread or doughnuts</a:t>
            </a:r>
            <a:r>
              <a:rPr lang="en-US" sz="2800" dirty="0"/>
              <a:t>. </a:t>
            </a:r>
            <a:endParaRPr lang="pl-PL" sz="2800" dirty="0"/>
          </a:p>
        </p:txBody>
      </p:sp>
    </p:spTree>
    <p:extLst>
      <p:ext uri="{BB962C8B-B14F-4D97-AF65-F5344CB8AC3E}">
        <p14:creationId xmlns:p14="http://schemas.microsoft.com/office/powerpoint/2010/main" val="130485742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effectLst>
                  <a:outerShdw blurRad="50800" dist="38100" dir="5400000" algn="t" rotWithShape="0">
                    <a:prstClr val="black">
                      <a:alpha val="40000"/>
                    </a:prstClr>
                  </a:outerShdw>
                </a:effectLst>
              </a:rPr>
              <a:t>Our dishes</a:t>
            </a:r>
            <a:endParaRPr lang="pl-PL" dirty="0">
              <a:effectLst>
                <a:outerShdw blurRad="50800" dist="38100" dir="5400000" algn="t" rotWithShape="0">
                  <a:prstClr val="black">
                    <a:alpha val="40000"/>
                  </a:prstClr>
                </a:outerShdw>
              </a:effectLst>
            </a:endParaRPr>
          </a:p>
        </p:txBody>
      </p:sp>
      <p:sp>
        <p:nvSpPr>
          <p:cNvPr id="3" name="Text Placeholder 2"/>
          <p:cNvSpPr>
            <a:spLocks noGrp="1"/>
          </p:cNvSpPr>
          <p:nvPr>
            <p:ph type="body" idx="1"/>
          </p:nvPr>
        </p:nvSpPr>
        <p:spPr/>
        <p:txBody>
          <a:bodyPr/>
          <a:lstStyle/>
          <a:p>
            <a:r>
              <a:rPr lang="pl-PL" dirty="0" smtClean="0">
                <a:effectLst>
                  <a:outerShdw blurRad="38100" dist="38100" dir="2700000" algn="tl">
                    <a:srgbClr val="000000">
                      <a:alpha val="43137"/>
                    </a:srgbClr>
                  </a:outerShdw>
                </a:effectLst>
              </a:rPr>
              <a:t>Pierogi - Dumplings</a:t>
            </a:r>
            <a:endParaRPr lang="pl-PL" dirty="0">
              <a:effectLst>
                <a:outerShdw blurRad="38100" dist="38100" dir="2700000" algn="tl">
                  <a:srgbClr val="000000">
                    <a:alpha val="43137"/>
                  </a:srgbClr>
                </a:outerShdw>
              </a:effectLst>
            </a:endParaRPr>
          </a:p>
        </p:txBody>
      </p:sp>
      <p:pic>
        <p:nvPicPr>
          <p:cNvPr id="9" name="Content Placeholder 8"/>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r="18207" b="10324"/>
          <a:stretch/>
        </p:blipFill>
        <p:spPr>
          <a:xfrm>
            <a:off x="1588686" y="2743200"/>
            <a:ext cx="4806861" cy="3505199"/>
          </a:xfrm>
          <a:prstGeom prst="rect">
            <a:avLst/>
          </a:prstGeom>
          <a:ln>
            <a:noFill/>
          </a:ln>
          <a:effectLst>
            <a:outerShdw blurRad="190500" algn="tl" rotWithShape="0">
              <a:srgbClr val="000000">
                <a:alpha val="70000"/>
              </a:srgbClr>
            </a:outerShdw>
          </a:effectLst>
        </p:spPr>
      </p:pic>
      <p:sp>
        <p:nvSpPr>
          <p:cNvPr id="5" name="Text Placeholder 4"/>
          <p:cNvSpPr>
            <a:spLocks noGrp="1"/>
          </p:cNvSpPr>
          <p:nvPr>
            <p:ph type="body" sz="quarter" idx="3"/>
          </p:nvPr>
        </p:nvSpPr>
        <p:spPr/>
        <p:txBody>
          <a:bodyPr/>
          <a:lstStyle/>
          <a:p>
            <a:r>
              <a:rPr lang="pl-PL" dirty="0" smtClean="0">
                <a:effectLst>
                  <a:outerShdw blurRad="38100" dist="38100" dir="2700000" algn="tl">
                    <a:srgbClr val="000000">
                      <a:alpha val="43137"/>
                    </a:srgbClr>
                  </a:outerShdw>
                </a:effectLst>
              </a:rPr>
              <a:t>Gołąbki – pork chops</a:t>
            </a:r>
            <a:endParaRPr lang="pl-PL" dirty="0">
              <a:effectLst>
                <a:outerShdw blurRad="38100" dist="38100" dir="2700000" algn="tl">
                  <a:srgbClr val="000000">
                    <a:alpha val="43137"/>
                  </a:srgbClr>
                </a:outerShdw>
              </a:effectLst>
            </a:endParaRPr>
          </a:p>
        </p:txBody>
      </p:sp>
      <p:pic>
        <p:nvPicPr>
          <p:cNvPr id="10" name="Content Placeholder 9"/>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r="2141" b="6479"/>
          <a:stretch/>
        </p:blipFill>
        <p:spPr>
          <a:xfrm>
            <a:off x="6705471" y="2743201"/>
            <a:ext cx="4890375" cy="350519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202839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pl-PL" dirty="0" smtClean="0">
                <a:effectLst>
                  <a:outerShdw blurRad="38100" dist="38100" dir="2700000" algn="tl">
                    <a:srgbClr val="000000">
                      <a:alpha val="43137"/>
                    </a:srgbClr>
                  </a:outerShdw>
                </a:effectLst>
              </a:rPr>
              <a:t>Bigos</a:t>
            </a:r>
            <a:endParaRPr lang="pl-PL" dirty="0">
              <a:effectLst>
                <a:outerShdw blurRad="38100" dist="38100" dir="2700000" algn="tl">
                  <a:srgbClr val="000000">
                    <a:alpha val="43137"/>
                  </a:srgbClr>
                </a:outerShdw>
              </a:effectLst>
            </a:endParaRPr>
          </a:p>
        </p:txBody>
      </p:sp>
      <p:pic>
        <p:nvPicPr>
          <p:cNvPr id="7" name="Content Placeholder 6"/>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6791" r="10056"/>
          <a:stretch/>
        </p:blipFill>
        <p:spPr>
          <a:xfrm>
            <a:off x="1773931" y="2733288"/>
            <a:ext cx="4667361" cy="3515111"/>
          </a:xfrm>
          <a:prstGeom prst="rect">
            <a:avLst/>
          </a:prstGeom>
          <a:ln>
            <a:noFill/>
          </a:ln>
          <a:effectLst>
            <a:outerShdw blurRad="190500" algn="tl" rotWithShape="0">
              <a:srgbClr val="000000">
                <a:alpha val="70000"/>
              </a:srgbClr>
            </a:outerShdw>
          </a:effectLst>
        </p:spPr>
      </p:pic>
      <p:sp>
        <p:nvSpPr>
          <p:cNvPr id="5" name="Text Placeholder 4"/>
          <p:cNvSpPr>
            <a:spLocks noGrp="1"/>
          </p:cNvSpPr>
          <p:nvPr>
            <p:ph type="body" sz="quarter" idx="3"/>
          </p:nvPr>
        </p:nvSpPr>
        <p:spPr/>
        <p:txBody>
          <a:bodyPr/>
          <a:lstStyle/>
          <a:p>
            <a:r>
              <a:rPr lang="pl-PL" dirty="0" smtClean="0">
                <a:effectLst>
                  <a:outerShdw blurRad="38100" dist="38100" dir="2700000" algn="tl">
                    <a:srgbClr val="000000">
                      <a:alpha val="43137"/>
                    </a:srgbClr>
                  </a:outerShdw>
                </a:effectLst>
              </a:rPr>
              <a:t>Faworki</a:t>
            </a:r>
            <a:endParaRPr lang="pl-PL" dirty="0">
              <a:effectLst>
                <a:outerShdw blurRad="38100" dist="38100" dir="2700000" algn="tl">
                  <a:srgbClr val="000000">
                    <a:alpha val="43137"/>
                  </a:srgbClr>
                </a:outerShdw>
              </a:effectLst>
            </a:endParaRPr>
          </a:p>
        </p:txBody>
      </p:sp>
      <p:pic>
        <p:nvPicPr>
          <p:cNvPr id="8" name="Content Placeholder 7"/>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5726" r="7859"/>
          <a:stretch/>
        </p:blipFill>
        <p:spPr>
          <a:xfrm>
            <a:off x="6705472" y="2733288"/>
            <a:ext cx="4556341" cy="35151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2801894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r>
              <a:rPr lang="pl-PL" dirty="0" smtClean="0">
                <a:effectLst>
                  <a:outerShdw blurRad="38100" dist="38100" dir="2700000" algn="tl">
                    <a:srgbClr val="000000">
                      <a:alpha val="43137"/>
                    </a:srgbClr>
                  </a:outerShdw>
                </a:effectLst>
              </a:rPr>
              <a:t>Żurek - soup</a:t>
            </a:r>
            <a:endParaRPr lang="pl-PL" dirty="0">
              <a:effectLst>
                <a:outerShdw blurRad="38100" dist="38100" dir="2700000" algn="tl">
                  <a:srgbClr val="000000">
                    <a:alpha val="43137"/>
                  </a:srgbClr>
                </a:outerShdw>
              </a:effectLst>
            </a:endParaRPr>
          </a:p>
        </p:txBody>
      </p:sp>
      <p:pic>
        <p:nvPicPr>
          <p:cNvPr id="8" name="Content Placeholder 7"/>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10053" r="3533"/>
          <a:stretch/>
        </p:blipFill>
        <p:spPr>
          <a:xfrm>
            <a:off x="2061963" y="2738787"/>
            <a:ext cx="4530807" cy="3509613"/>
          </a:xfrm>
          <a:prstGeom prst="rect">
            <a:avLst/>
          </a:prstGeom>
          <a:ln>
            <a:noFill/>
          </a:ln>
          <a:effectLst>
            <a:outerShdw blurRad="292100" dist="139700" dir="2700000" algn="tl" rotWithShape="0">
              <a:srgbClr val="333333">
                <a:alpha val="65000"/>
              </a:srgbClr>
            </a:outerShdw>
          </a:effectLst>
        </p:spPr>
      </p:pic>
      <p:sp>
        <p:nvSpPr>
          <p:cNvPr id="5" name="Text Placeholder 4"/>
          <p:cNvSpPr>
            <a:spLocks noGrp="1"/>
          </p:cNvSpPr>
          <p:nvPr>
            <p:ph type="body" sz="quarter" idx="3"/>
          </p:nvPr>
        </p:nvSpPr>
        <p:spPr/>
        <p:txBody>
          <a:bodyPr/>
          <a:lstStyle/>
          <a:p>
            <a:r>
              <a:rPr lang="pl-PL" dirty="0" smtClean="0">
                <a:effectLst>
                  <a:outerShdw blurRad="38100" dist="38100" dir="2700000" algn="tl">
                    <a:srgbClr val="000000">
                      <a:alpha val="43137"/>
                    </a:srgbClr>
                  </a:outerShdw>
                </a:effectLst>
              </a:rPr>
              <a:t>Kluski Śląskie – Silesian Dumplings</a:t>
            </a:r>
            <a:endParaRPr lang="pl-PL" dirty="0">
              <a:effectLst>
                <a:outerShdw blurRad="38100" dist="38100" dir="2700000" algn="tl">
                  <a:srgbClr val="000000">
                    <a:alpha val="43137"/>
                  </a:srgbClr>
                </a:outerShdw>
              </a:effectLst>
            </a:endParaRPr>
          </a:p>
        </p:txBody>
      </p:sp>
      <p:pic>
        <p:nvPicPr>
          <p:cNvPr id="9" name="Content Placeholder 8"/>
          <p:cNvPicPr>
            <a:picLocks noGrp="1" noChangeAspect="1"/>
          </p:cNvPicPr>
          <p:nvPr>
            <p:ph sz="quarter" idx="4"/>
          </p:nvPr>
        </p:nvPicPr>
        <p:blipFill rotWithShape="1">
          <a:blip r:embed="rId3" cstate="print">
            <a:extLst>
              <a:ext uri="{28A0092B-C50C-407E-A947-70E740481C1C}">
                <a14:useLocalDpi xmlns:a14="http://schemas.microsoft.com/office/drawing/2010/main" val="0"/>
              </a:ext>
            </a:extLst>
          </a:blip>
          <a:srcRect l="13879" r="9490"/>
          <a:stretch/>
        </p:blipFill>
        <p:spPr>
          <a:xfrm>
            <a:off x="6705472" y="2738787"/>
            <a:ext cx="4781283" cy="35096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159627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effectLst>
                  <a:outerShdw blurRad="38100" dist="38100" dir="2700000" algn="tl">
                    <a:srgbClr val="000000">
                      <a:alpha val="43137"/>
                    </a:srgbClr>
                  </a:outerShdw>
                </a:effectLst>
              </a:rPr>
              <a:t>Polish cousine today</a:t>
            </a:r>
            <a:endParaRPr lang="pl-P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a:t>Potatoes are the basis of our cuisine despite the fact they are very caloric (energetically), we also eat a lot of pork and chicken. Tomatoes, red peppers, onion, and garlic are also very popular as presented on a slide. Examples of regional influences on our cuisine are:  marine fish from Pomerania, dairy products from the Tatra Mountains as well as mushrooms from </a:t>
            </a:r>
            <a:r>
              <a:rPr lang="en-US" dirty="0" err="1"/>
              <a:t>Wielkopolska</a:t>
            </a:r>
            <a:r>
              <a:rPr lang="en-US" dirty="0"/>
              <a:t> region. In short, each region has their own menu. There are also differences in the names of the same products and dishes across country</a:t>
            </a:r>
            <a:r>
              <a:rPr lang="en-US" dirty="0" smtClean="0"/>
              <a:t>.</a:t>
            </a:r>
            <a:r>
              <a:rPr lang="en-US" b="1" dirty="0" smtClean="0"/>
              <a:t> </a:t>
            </a:r>
            <a:endParaRPr lang="pl-PL" dirty="0"/>
          </a:p>
          <a:p>
            <a:r>
              <a:rPr lang="en-US" dirty="0"/>
              <a:t>Traditional Polish </a:t>
            </a:r>
            <a:r>
              <a:rPr lang="en-US" dirty="0" err="1"/>
              <a:t>specialities</a:t>
            </a:r>
            <a:r>
              <a:rPr lang="en-US" dirty="0"/>
              <a:t> are full of calories. Polish cuisine is famous for fatty dishes, mainly from meat, we bake great bread and make delicious sausages. </a:t>
            </a:r>
            <a:r>
              <a:rPr lang="pl-PL" dirty="0"/>
              <a:t>Tradycyjne polskie specjały to prawdziwe bomby kaloryczne. Kuchnia </a:t>
            </a:r>
            <a:r>
              <a:rPr lang="en-US" dirty="0" smtClean="0"/>
              <a:t>In </a:t>
            </a:r>
            <a:r>
              <a:rPr lang="en-US" dirty="0"/>
              <a:t>short, each region has their own menu. There are also differences in the names of the same products and dishes across country.</a:t>
            </a:r>
            <a:endParaRPr lang="pl-PL" dirty="0"/>
          </a:p>
          <a:p>
            <a:pPr marL="0" indent="0">
              <a:buNone/>
            </a:pPr>
            <a:endParaRPr lang="pl-PL" dirty="0"/>
          </a:p>
          <a:p>
            <a:endParaRPr lang="pl-PL" dirty="0"/>
          </a:p>
        </p:txBody>
      </p:sp>
    </p:spTree>
    <p:extLst>
      <p:ext uri="{BB962C8B-B14F-4D97-AF65-F5344CB8AC3E}">
        <p14:creationId xmlns:p14="http://schemas.microsoft.com/office/powerpoint/2010/main" val="1226712384"/>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effectLst>
                  <a:outerShdw blurRad="38100" dist="38100" dir="2700000" algn="tl">
                    <a:srgbClr val="000000">
                      <a:alpha val="43137"/>
                    </a:srgbClr>
                  </a:outerShdw>
                </a:effectLst>
              </a:rPr>
              <a:t>Diagram compiled out of questionaire </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29394641"/>
              </p:ext>
            </p:extLst>
          </p:nvPr>
        </p:nvGraphicFramePr>
        <p:xfrm>
          <a:off x="4222204" y="1916832"/>
          <a:ext cx="4419600" cy="441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2432620028"/>
              </p:ext>
            </p:extLst>
          </p:nvPr>
        </p:nvGraphicFramePr>
        <p:xfrm>
          <a:off x="6704013" y="1828800"/>
          <a:ext cx="441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8605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anim calcmode="lin" valueType="num">
                                      <p:cBhvr additive="base">
                                        <p:cTn id="7" dur="500" fill="hold"/>
                                        <p:tgtEl>
                                          <p:spTgt spid="7">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graphicEl>
                                              <a:chart seriesIdx="-4" categoryIdx="0" bldStep="category"/>
                                            </p:graphicEl>
                                          </p:spTgt>
                                        </p:tgtEl>
                                        <p:attrNameLst>
                                          <p:attrName>style.visibility</p:attrName>
                                        </p:attrNameLst>
                                      </p:cBhvr>
                                      <p:to>
                                        <p:strVal val="visible"/>
                                      </p:to>
                                    </p:set>
                                    <p:anim calcmode="lin" valueType="num">
                                      <p:cBhvr additive="base">
                                        <p:cTn id="12" dur="500" fill="hold"/>
                                        <p:tgtEl>
                                          <p:spTgt spid="7">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graphicEl>
                                              <a:chart seriesIdx="-4" categoryIdx="1" bldStep="category"/>
                                            </p:graphicEl>
                                          </p:spTgt>
                                        </p:tgtEl>
                                        <p:attrNameLst>
                                          <p:attrName>style.visibility</p:attrName>
                                        </p:attrNameLst>
                                      </p:cBhvr>
                                      <p:to>
                                        <p:strVal val="visible"/>
                                      </p:to>
                                    </p:set>
                                    <p:anim calcmode="lin" valueType="num">
                                      <p:cBhvr additive="base">
                                        <p:cTn id="17" dur="500" fill="hold"/>
                                        <p:tgtEl>
                                          <p:spTgt spid="7">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graphicEl>
                                              <a:chart seriesIdx="-3" categoryIdx="-3" bldStep="gridLegend"/>
                                            </p:graphicEl>
                                          </p:spTgt>
                                        </p:tgtEl>
                                        <p:attrNameLst>
                                          <p:attrName>style.visibility</p:attrName>
                                        </p:attrNameLst>
                                      </p:cBhvr>
                                      <p:to>
                                        <p:strVal val="visible"/>
                                      </p:to>
                                    </p:set>
                                    <p:anim calcmode="lin" valueType="num">
                                      <p:cBhvr additive="base">
                                        <p:cTn id="22" dur="500" fill="hold"/>
                                        <p:tgtEl>
                                          <p:spTgt spid="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
        </p:bldSub>
      </p:bldGraphic>
      <p:bldGraphic spid="8" grpId="0">
        <p:bldSub>
          <a:bldChart bld="category"/>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82982240"/>
              </p:ext>
            </p:extLst>
          </p:nvPr>
        </p:nvGraphicFramePr>
        <p:xfrm>
          <a:off x="1979613" y="1828800"/>
          <a:ext cx="4419600" cy="4419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04472191"/>
              </p:ext>
            </p:extLst>
          </p:nvPr>
        </p:nvGraphicFramePr>
        <p:xfrm>
          <a:off x="6704013" y="1828800"/>
          <a:ext cx="441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705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 calcmode="lin" valueType="num">
                                      <p:cBhvr additive="base">
                                        <p:cTn id="7" dur="500" fill="hold"/>
                                        <p:tgtEl>
                                          <p:spTgt spid="5">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graphicEl>
                                              <a:chart seriesIdx="-4" categoryIdx="0" bldStep="category"/>
                                            </p:graphicEl>
                                          </p:spTgt>
                                        </p:tgtEl>
                                        <p:attrNameLst>
                                          <p:attrName>style.visibility</p:attrName>
                                        </p:attrNameLst>
                                      </p:cBhvr>
                                      <p:to>
                                        <p:strVal val="visible"/>
                                      </p:to>
                                    </p:set>
                                    <p:anim calcmode="lin" valueType="num">
                                      <p:cBhvr additive="base">
                                        <p:cTn id="12" dur="500" fill="hold"/>
                                        <p:tgtEl>
                                          <p:spTgt spid="5">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graphicEl>
                                              <a:chart seriesIdx="-4" categoryIdx="1" bldStep="category"/>
                                            </p:graphicEl>
                                          </p:spTgt>
                                        </p:tgtEl>
                                        <p:attrNameLst>
                                          <p:attrName>style.visibility</p:attrName>
                                        </p:attrNameLst>
                                      </p:cBhvr>
                                      <p:to>
                                        <p:strVal val="visible"/>
                                      </p:to>
                                    </p:set>
                                    <p:anim calcmode="lin" valueType="num">
                                      <p:cBhvr additive="base">
                                        <p:cTn id="17" dur="500" fill="hold"/>
                                        <p:tgtEl>
                                          <p:spTgt spid="5">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graphicEl>
                                              <a:chart seriesIdx="-4" categoryIdx="2" bldStep="category"/>
                                            </p:graphicEl>
                                          </p:spTgt>
                                        </p:tgtEl>
                                        <p:attrNameLst>
                                          <p:attrName>style.visibility</p:attrName>
                                        </p:attrNameLst>
                                      </p:cBhvr>
                                      <p:to>
                                        <p:strVal val="visible"/>
                                      </p:to>
                                    </p:set>
                                    <p:anim calcmode="lin" valueType="num">
                                      <p:cBhvr additive="base">
                                        <p:cTn id="22" dur="500" fill="hold"/>
                                        <p:tgtEl>
                                          <p:spTgt spid="5">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graphicEl>
                                              <a:chart seriesIdx="-4" categoryIdx="3" bldStep="category"/>
                                            </p:graphicEl>
                                          </p:spTgt>
                                        </p:tgtEl>
                                        <p:attrNameLst>
                                          <p:attrName>style.visibility</p:attrName>
                                        </p:attrNameLst>
                                      </p:cBhvr>
                                      <p:to>
                                        <p:strVal val="visible"/>
                                      </p:to>
                                    </p:set>
                                    <p:anim calcmode="lin" valueType="num">
                                      <p:cBhvr additive="base">
                                        <p:cTn id="27" dur="500" fill="hold"/>
                                        <p:tgtEl>
                                          <p:spTgt spid="5">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chart seriesIdx="-4" categoryIdx="3" bldStep="category"/>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31" dur="5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6">
                                            <p:graphicEl>
                                              <a:chart seriesIdx="-4" categoryIdx="0" bldStep="category"/>
                                            </p:graphicEl>
                                          </p:spTgt>
                                        </p:tgtEl>
                                        <p:attrNameLst>
                                          <p:attrName>style.visibility</p:attrName>
                                        </p:attrNameLst>
                                      </p:cBhvr>
                                      <p:to>
                                        <p:strVal val="visible"/>
                                      </p:to>
                                    </p:set>
                                    <p:anim calcmode="lin" valueType="num">
                                      <p:cBhvr additive="base">
                                        <p:cTn id="36" dur="500" fill="hold"/>
                                        <p:tgtEl>
                                          <p:spTgt spid="6">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6">
                                            <p:graphicEl>
                                              <a:chart seriesIdx="-4" categoryIdx="1" bldStep="category"/>
                                            </p:graphicEl>
                                          </p:spTgt>
                                        </p:tgtEl>
                                        <p:attrNameLst>
                                          <p:attrName>style.visibility</p:attrName>
                                        </p:attrNameLst>
                                      </p:cBhvr>
                                      <p:to>
                                        <p:strVal val="visible"/>
                                      </p:to>
                                    </p:set>
                                    <p:anim calcmode="lin" valueType="num">
                                      <p:cBhvr additive="base">
                                        <p:cTn id="41" dur="500" fill="hold"/>
                                        <p:tgtEl>
                                          <p:spTgt spid="6">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6">
                                            <p:graphicEl>
                                              <a:chart seriesIdx="-4" categoryIdx="2" bldStep="category"/>
                                            </p:graphicEl>
                                          </p:spTgt>
                                        </p:tgtEl>
                                        <p:attrNameLst>
                                          <p:attrName>style.visibility</p:attrName>
                                        </p:attrNameLst>
                                      </p:cBhvr>
                                      <p:to>
                                        <p:strVal val="visible"/>
                                      </p:to>
                                    </p:set>
                                    <p:anim calcmode="lin" valueType="num">
                                      <p:cBhvr additive="base">
                                        <p:cTn id="46" dur="500" fill="hold"/>
                                        <p:tgtEl>
                                          <p:spTgt spid="6">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6">
                                            <p:graphicEl>
                                              <a:chart seriesIdx="-4" categoryIdx="3" bldStep="category"/>
                                            </p:graphicEl>
                                          </p:spTgt>
                                        </p:tgtEl>
                                        <p:attrNameLst>
                                          <p:attrName>style.visibility</p:attrName>
                                        </p:attrNameLst>
                                      </p:cBhvr>
                                      <p:to>
                                        <p:strVal val="visible"/>
                                      </p:to>
                                    </p:set>
                                    <p:anim calcmode="lin" valueType="num">
                                      <p:cBhvr additive="base">
                                        <p:cTn id="51" dur="500" fill="hold"/>
                                        <p:tgtEl>
                                          <p:spTgt spid="6">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Graphic spid="6" grpId="0" uiExpand="1">
        <p:bldSub>
          <a:bldChart bld="category"/>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1107106295"/>
              </p:ext>
            </p:extLst>
          </p:nvPr>
        </p:nvGraphicFramePr>
        <p:xfrm>
          <a:off x="1979613" y="476672"/>
          <a:ext cx="4419600" cy="57717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516755812"/>
              </p:ext>
            </p:extLst>
          </p:nvPr>
        </p:nvGraphicFramePr>
        <p:xfrm>
          <a:off x="6704013" y="476672"/>
          <a:ext cx="4419600" cy="5771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3385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 calcmode="lin" valueType="num">
                                      <p:cBhvr additive="base">
                                        <p:cTn id="7" dur="500" fill="hold"/>
                                        <p:tgtEl>
                                          <p:spTgt spid="5">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graphicEl>
                                              <a:chart seriesIdx="-4" categoryIdx="0" bldStep="category"/>
                                            </p:graphicEl>
                                          </p:spTgt>
                                        </p:tgtEl>
                                        <p:attrNameLst>
                                          <p:attrName>style.visibility</p:attrName>
                                        </p:attrNameLst>
                                      </p:cBhvr>
                                      <p:to>
                                        <p:strVal val="visible"/>
                                      </p:to>
                                    </p:set>
                                    <p:anim calcmode="lin" valueType="num">
                                      <p:cBhvr additive="base">
                                        <p:cTn id="12" dur="500" fill="hold"/>
                                        <p:tgtEl>
                                          <p:spTgt spid="5">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graphicEl>
                                              <a:chart seriesIdx="-4" categoryIdx="1" bldStep="category"/>
                                            </p:graphicEl>
                                          </p:spTgt>
                                        </p:tgtEl>
                                        <p:attrNameLst>
                                          <p:attrName>style.visibility</p:attrName>
                                        </p:attrNameLst>
                                      </p:cBhvr>
                                      <p:to>
                                        <p:strVal val="visible"/>
                                      </p:to>
                                    </p:set>
                                    <p:anim calcmode="lin" valueType="num">
                                      <p:cBhvr additive="base">
                                        <p:cTn id="17" dur="500" fill="hold"/>
                                        <p:tgtEl>
                                          <p:spTgt spid="5">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
                                            <p:graphicEl>
                                              <a:chart seriesIdx="-4" categoryIdx="2" bldStep="category"/>
                                            </p:graphicEl>
                                          </p:spTgt>
                                        </p:tgtEl>
                                        <p:attrNameLst>
                                          <p:attrName>style.visibility</p:attrName>
                                        </p:attrNameLst>
                                      </p:cBhvr>
                                      <p:to>
                                        <p:strVal val="visible"/>
                                      </p:to>
                                    </p:set>
                                    <p:anim calcmode="lin" valueType="num">
                                      <p:cBhvr additive="base">
                                        <p:cTn id="22" dur="500" fill="hold"/>
                                        <p:tgtEl>
                                          <p:spTgt spid="5">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5">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5">
                                            <p:graphicEl>
                                              <a:chart seriesIdx="-4" categoryIdx="3" bldStep="category"/>
                                            </p:graphicEl>
                                          </p:spTgt>
                                        </p:tgtEl>
                                        <p:attrNameLst>
                                          <p:attrName>style.visibility</p:attrName>
                                        </p:attrNameLst>
                                      </p:cBhvr>
                                      <p:to>
                                        <p:strVal val="visible"/>
                                      </p:to>
                                    </p:set>
                                    <p:anim calcmode="lin" valueType="num">
                                      <p:cBhvr additive="base">
                                        <p:cTn id="27" dur="500" fill="hold"/>
                                        <p:tgtEl>
                                          <p:spTgt spid="5">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chart seriesIdx="-4" categoryIdx="3" bldStep="category"/>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graphicEl>
                                              <a:chart seriesIdx="-3" categoryIdx="-3" bldStep="gridLegend"/>
                                            </p:graphicEl>
                                          </p:spTgt>
                                        </p:tgtEl>
                                        <p:attrNameLst>
                                          <p:attrName>style.visibility</p:attrName>
                                        </p:attrNameLst>
                                      </p:cBhvr>
                                      <p:to>
                                        <p:strVal val="visible"/>
                                      </p:to>
                                    </p:set>
                                    <p:anim calcmode="lin" valueType="num">
                                      <p:cBhvr additive="base">
                                        <p:cTn id="31" dur="500" fill="hold"/>
                                        <p:tgtEl>
                                          <p:spTgt spid="6">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6">
                                            <p:graphicEl>
                                              <a:chart seriesIdx="-4" categoryIdx="0" bldStep="category"/>
                                            </p:graphicEl>
                                          </p:spTgt>
                                        </p:tgtEl>
                                        <p:attrNameLst>
                                          <p:attrName>style.visibility</p:attrName>
                                        </p:attrNameLst>
                                      </p:cBhvr>
                                      <p:to>
                                        <p:strVal val="visible"/>
                                      </p:to>
                                    </p:set>
                                    <p:anim calcmode="lin" valueType="num">
                                      <p:cBhvr additive="base">
                                        <p:cTn id="36" dur="500" fill="hold"/>
                                        <p:tgtEl>
                                          <p:spTgt spid="6">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 presetClass="entr" presetSubtype="4" fill="hold" grpId="0" nodeType="afterEffect">
                                  <p:stCondLst>
                                    <p:cond delay="0"/>
                                  </p:stCondLst>
                                  <p:childTnLst>
                                    <p:set>
                                      <p:cBhvr>
                                        <p:cTn id="40" dur="1" fill="hold">
                                          <p:stCondLst>
                                            <p:cond delay="0"/>
                                          </p:stCondLst>
                                        </p:cTn>
                                        <p:tgtEl>
                                          <p:spTgt spid="6">
                                            <p:graphicEl>
                                              <a:chart seriesIdx="-4" categoryIdx="1" bldStep="category"/>
                                            </p:graphicEl>
                                          </p:spTgt>
                                        </p:tgtEl>
                                        <p:attrNameLst>
                                          <p:attrName>style.visibility</p:attrName>
                                        </p:attrNameLst>
                                      </p:cBhvr>
                                      <p:to>
                                        <p:strVal val="visible"/>
                                      </p:to>
                                    </p:set>
                                    <p:anim calcmode="lin" valueType="num">
                                      <p:cBhvr additive="base">
                                        <p:cTn id="41" dur="500" fill="hold"/>
                                        <p:tgtEl>
                                          <p:spTgt spid="6">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43" fill="hold">
                            <p:stCondLst>
                              <p:cond delay="3500"/>
                            </p:stCondLst>
                            <p:childTnLst>
                              <p:par>
                                <p:cTn id="44" presetID="2" presetClass="entr" presetSubtype="4" fill="hold" grpId="0" nodeType="afterEffect">
                                  <p:stCondLst>
                                    <p:cond delay="0"/>
                                  </p:stCondLst>
                                  <p:childTnLst>
                                    <p:set>
                                      <p:cBhvr>
                                        <p:cTn id="45" dur="1" fill="hold">
                                          <p:stCondLst>
                                            <p:cond delay="0"/>
                                          </p:stCondLst>
                                        </p:cTn>
                                        <p:tgtEl>
                                          <p:spTgt spid="6">
                                            <p:graphicEl>
                                              <a:chart seriesIdx="-4" categoryIdx="2" bldStep="category"/>
                                            </p:graphicEl>
                                          </p:spTgt>
                                        </p:tgtEl>
                                        <p:attrNameLst>
                                          <p:attrName>style.visibility</p:attrName>
                                        </p:attrNameLst>
                                      </p:cBhvr>
                                      <p:to>
                                        <p:strVal val="visible"/>
                                      </p:to>
                                    </p:set>
                                    <p:anim calcmode="lin" valueType="num">
                                      <p:cBhvr additive="base">
                                        <p:cTn id="46" dur="500" fill="hold"/>
                                        <p:tgtEl>
                                          <p:spTgt spid="6">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6">
                                            <p:graphicEl>
                                              <a:chart seriesIdx="-4" categoryIdx="3" bldStep="category"/>
                                            </p:graphicEl>
                                          </p:spTgt>
                                        </p:tgtEl>
                                        <p:attrNameLst>
                                          <p:attrName>style.visibility</p:attrName>
                                        </p:attrNameLst>
                                      </p:cBhvr>
                                      <p:to>
                                        <p:strVal val="visible"/>
                                      </p:to>
                                    </p:set>
                                    <p:anim calcmode="lin" valueType="num">
                                      <p:cBhvr additive="base">
                                        <p:cTn id="51" dur="500" fill="hold"/>
                                        <p:tgtEl>
                                          <p:spTgt spid="6">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Graphic spid="6" grpId="0" uiExpand="1">
        <p:bldSub>
          <a:bldChart bld="category"/>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effectLst>
                  <a:outerShdw blurRad="50800" dist="38100" dir="5400000" algn="t" rotWithShape="0">
                    <a:prstClr val="black">
                      <a:alpha val="40000"/>
                    </a:prstClr>
                  </a:outerShdw>
                </a:effectLst>
              </a:rPr>
              <a:t>Healthy life</a:t>
            </a:r>
            <a:endParaRPr lang="pl-PL" dirty="0">
              <a:effectLst>
                <a:outerShdw blurRad="50800" dist="38100" dir="5400000" algn="t" rotWithShape="0">
                  <a:prstClr val="black">
                    <a:alpha val="40000"/>
                  </a:prstClr>
                </a:outerShdw>
              </a:effectLst>
            </a:endParaRPr>
          </a:p>
        </p:txBody>
      </p:sp>
      <p:sp>
        <p:nvSpPr>
          <p:cNvPr id="3" name="Content Placeholder 2"/>
          <p:cNvSpPr>
            <a:spLocks noGrp="1"/>
          </p:cNvSpPr>
          <p:nvPr>
            <p:ph sz="half" idx="1"/>
          </p:nvPr>
        </p:nvSpPr>
        <p:spPr>
          <a:xfrm>
            <a:off x="1979613" y="1828800"/>
            <a:ext cx="6131023" cy="4419600"/>
          </a:xfrm>
        </p:spPr>
        <p:txBody>
          <a:bodyPr>
            <a:noAutofit/>
          </a:bodyPr>
          <a:lstStyle/>
          <a:p>
            <a:r>
              <a:rPr lang="en-US" sz="3200" dirty="0">
                <a:effectLst>
                  <a:outerShdw blurRad="38100" dist="38100" dir="2700000" algn="tl">
                    <a:srgbClr val="000000">
                      <a:alpha val="43137"/>
                    </a:srgbClr>
                  </a:outerShdw>
                </a:effectLst>
              </a:rPr>
              <a:t>The main aim of healthy lifestyle is to maintain good state of body due to balanced and healthy diet as well as by regular sport activities.  </a:t>
            </a:r>
            <a:endParaRPr lang="pl-PL" sz="3200" dirty="0">
              <a:effectLst>
                <a:outerShdw blurRad="38100" dist="38100" dir="2700000" algn="tl">
                  <a:srgbClr val="000000">
                    <a:alpha val="43137"/>
                  </a:srgbClr>
                </a:outerShdw>
              </a:effectLst>
            </a:endParaRPr>
          </a:p>
          <a:p>
            <a:r>
              <a:rPr lang="en-US" sz="3200" dirty="0">
                <a:effectLst>
                  <a:outerShdw blurRad="38100" dist="38100" dir="2700000" algn="tl">
                    <a:srgbClr val="000000">
                      <a:alpha val="43137"/>
                    </a:srgbClr>
                  </a:outerShdw>
                </a:effectLst>
              </a:rPr>
              <a:t>In addition, regular and not too excessive sports activities ensure healthier life. </a:t>
            </a:r>
            <a:endParaRPr lang="pl-PL" sz="3200" dirty="0">
              <a:effectLst>
                <a:outerShdw blurRad="38100" dist="38100" dir="2700000" algn="tl">
                  <a:srgbClr val="000000">
                    <a:alpha val="43137"/>
                  </a:srgbClr>
                </a:outerShdw>
              </a:effectLst>
            </a:endParaRPr>
          </a:p>
          <a:p>
            <a:pPr marL="0" indent="0">
              <a:buNone/>
            </a:pPr>
            <a:r>
              <a:rPr lang="en-US" sz="3200" dirty="0">
                <a:effectLst>
                  <a:outerShdw blurRad="38100" dist="38100" dir="2700000" algn="tl">
                    <a:srgbClr val="000000">
                      <a:alpha val="43137"/>
                    </a:srgbClr>
                  </a:outerShdw>
                </a:effectLst>
              </a:rPr>
              <a:t/>
            </a:r>
            <a:br>
              <a:rPr lang="en-US" sz="3200" dirty="0">
                <a:effectLst>
                  <a:outerShdw blurRad="38100" dist="38100" dir="2700000" algn="tl">
                    <a:srgbClr val="000000">
                      <a:alpha val="43137"/>
                    </a:srgbClr>
                  </a:outerShdw>
                </a:effectLst>
              </a:rPr>
            </a:br>
            <a:endParaRPr lang="pl-PL" sz="3200" dirty="0">
              <a:effectLst>
                <a:outerShdw blurRad="38100" dist="38100" dir="2700000" algn="tl">
                  <a:srgbClr val="000000">
                    <a:alpha val="43137"/>
                  </a:srgbClr>
                </a:outerShdw>
              </a:effectLst>
            </a:endParaRPr>
          </a:p>
        </p:txBody>
      </p:sp>
      <p:pic>
        <p:nvPicPr>
          <p:cNvPr id="5" name="Content Placeholder 4"/>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l="41197" r="15040"/>
          <a:stretch/>
        </p:blipFill>
        <p:spPr>
          <a:xfrm>
            <a:off x="8110636" y="1009220"/>
            <a:ext cx="3384376" cy="51774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6289652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704014" y="548680"/>
            <a:ext cx="4935013" cy="5699720"/>
          </a:xfrm>
        </p:spPr>
        <p:txBody>
          <a:bodyPr>
            <a:normAutofit fontScale="25000" lnSpcReduction="20000"/>
          </a:bodyPr>
          <a:lstStyle/>
          <a:p>
            <a:r>
              <a:rPr lang="en-US" sz="7200" dirty="0" smtClean="0"/>
              <a:t>(</a:t>
            </a:r>
            <a:r>
              <a:rPr lang="en-US" sz="7200" dirty="0"/>
              <a:t>Events are) increasing awareness in young’s’ people minds in regards to healthy lifestyle and its impact on own comfort</a:t>
            </a:r>
            <a:endParaRPr lang="pl-PL" sz="7200" dirty="0"/>
          </a:p>
          <a:p>
            <a:r>
              <a:rPr lang="en-US" sz="7200" dirty="0" smtClean="0"/>
              <a:t>(</a:t>
            </a:r>
            <a:r>
              <a:rPr lang="en-US" sz="7200" dirty="0"/>
              <a:t>Events are ) advertising healthy life style as well as popularize the need for health food and well balanced </a:t>
            </a:r>
            <a:r>
              <a:rPr lang="en-US" sz="7200" dirty="0" smtClean="0"/>
              <a:t>diet</a:t>
            </a:r>
            <a:endParaRPr lang="pl-PL" sz="7200" dirty="0"/>
          </a:p>
          <a:p>
            <a:r>
              <a:rPr lang="en-US" sz="7200" dirty="0" smtClean="0"/>
              <a:t>Such </a:t>
            </a:r>
            <a:r>
              <a:rPr lang="en-US" sz="7200" dirty="0"/>
              <a:t>(healthy) meals are an interesting alternatives to standard meals typically available in schools or workplace.</a:t>
            </a:r>
            <a:endParaRPr lang="pl-PL" sz="7200" dirty="0"/>
          </a:p>
          <a:p>
            <a:r>
              <a:rPr lang="en-US" sz="7200" dirty="0" smtClean="0"/>
              <a:t>There </a:t>
            </a:r>
            <a:r>
              <a:rPr lang="en-US" sz="7200" dirty="0"/>
              <a:t>should be more and more of such social initializes, as they are needed and interesting.</a:t>
            </a:r>
            <a:endParaRPr lang="pl-PL" sz="7200" dirty="0"/>
          </a:p>
          <a:p>
            <a:r>
              <a:rPr lang="en-US" sz="7200" dirty="0"/>
              <a:t>It is also a great social initiative</a:t>
            </a:r>
            <a:r>
              <a:rPr lang="en-US" sz="7200" dirty="0" smtClean="0"/>
              <a:t>.</a:t>
            </a:r>
            <a:endParaRPr lang="pl-PL" sz="7200" dirty="0"/>
          </a:p>
          <a:p>
            <a:r>
              <a:rPr lang="en-US" sz="7200" dirty="0"/>
              <a:t>Pupils from our school agreed that more and more such actions should be conducted, as shown on a diagram.</a:t>
            </a:r>
            <a:endParaRPr lang="pl-PL" sz="7200" dirty="0"/>
          </a:p>
          <a:p>
            <a:r>
              <a:rPr lang="en-US" sz="7200" dirty="0"/>
              <a:t>We need more events which will increase the awareness and show the impact on the one’s life.</a:t>
            </a:r>
            <a:endParaRPr lang="pl-PL" sz="7200" dirty="0"/>
          </a:p>
          <a:p>
            <a:pPr marL="0" indent="0">
              <a:buNone/>
            </a:pPr>
            <a:r>
              <a:rPr lang="en-US" sz="7200" dirty="0"/>
              <a:t> </a:t>
            </a:r>
            <a:endParaRPr lang="pl-PL" sz="7200" dirty="0"/>
          </a:p>
          <a:p>
            <a:endParaRPr lang="pl-PL"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3925207377"/>
              </p:ext>
            </p:extLst>
          </p:nvPr>
        </p:nvGraphicFramePr>
        <p:xfrm>
          <a:off x="1979613" y="548680"/>
          <a:ext cx="4419600" cy="5699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28285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 calcmode="lin" valueType="num">
                                      <p:cBhvr additive="base">
                                        <p:cTn id="7" dur="500" fill="hold"/>
                                        <p:tgtEl>
                                          <p:spTgt spid="5">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graphicEl>
                                              <a:chart seriesIdx="-4" categoryIdx="0" bldStep="category"/>
                                            </p:graphicEl>
                                          </p:spTgt>
                                        </p:tgtEl>
                                        <p:attrNameLst>
                                          <p:attrName>style.visibility</p:attrName>
                                        </p:attrNameLst>
                                      </p:cBhvr>
                                      <p:to>
                                        <p:strVal val="visible"/>
                                      </p:to>
                                    </p:set>
                                    <p:anim calcmode="lin" valueType="num">
                                      <p:cBhvr additive="base">
                                        <p:cTn id="12" dur="500" fill="hold"/>
                                        <p:tgtEl>
                                          <p:spTgt spid="5">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graphicEl>
                                              <a:chart seriesIdx="-4" categoryIdx="1" bldStep="category"/>
                                            </p:graphicEl>
                                          </p:spTgt>
                                        </p:tgtEl>
                                        <p:attrNameLst>
                                          <p:attrName>style.visibility</p:attrName>
                                        </p:attrNameLst>
                                      </p:cBhvr>
                                      <p:to>
                                        <p:strVal val="visible"/>
                                      </p:to>
                                    </p:set>
                                    <p:anim calcmode="lin" valueType="num">
                                      <p:cBhvr additive="base">
                                        <p:cTn id="17" dur="500" fill="hold"/>
                                        <p:tgtEl>
                                          <p:spTgt spid="5">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7276" y="1816275"/>
            <a:ext cx="7857066" cy="441960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pl-PL" dirty="0" smtClean="0">
                <a:effectLst>
                  <a:outerShdw blurRad="50800" dist="38100" dir="5400000" algn="t" rotWithShape="0">
                    <a:prstClr val="black">
                      <a:alpha val="40000"/>
                    </a:prstClr>
                  </a:outerShdw>
                </a:effectLst>
              </a:rPr>
              <a:t>Photos from our action</a:t>
            </a:r>
            <a:endParaRPr lang="pl-PL" dirty="0">
              <a:effectLst>
                <a:outerShdw blurRad="50800" dist="38100" dir="5400000" algn="t" rotWithShape="0">
                  <a:prstClr val="black">
                    <a:alpha val="40000"/>
                  </a:prstClr>
                </a:outerShdw>
              </a:effectLst>
            </a:endParaRPr>
          </a:p>
        </p:txBody>
      </p:sp>
      <p:pic>
        <p:nvPicPr>
          <p:cNvPr id="15" name="Content Placeholder 1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69284" y="1873797"/>
            <a:ext cx="7857066" cy="4419600"/>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41292" y="1931319"/>
            <a:ext cx="7857066" cy="4419600"/>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22004" y="1988840"/>
            <a:ext cx="7857068" cy="44196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518715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effectLst>
                  <a:outerShdw blurRad="50800" dist="38100" dir="5400000" algn="t" rotWithShape="0">
                    <a:prstClr val="black">
                      <a:alpha val="40000"/>
                    </a:prstClr>
                  </a:outerShdw>
                </a:effectLst>
              </a:rPr>
              <a:t>Our previous BSP conferences</a:t>
            </a:r>
            <a:endParaRPr lang="pl-PL" dirty="0">
              <a:effectLst>
                <a:outerShdw blurRad="50800" dist="38100" dir="5400000" algn="t" rotWithShape="0">
                  <a:prstClr val="black">
                    <a:alpha val="40000"/>
                  </a:prstClr>
                </a:outerShdw>
              </a:effectLs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8146" y="1656095"/>
            <a:ext cx="8640960" cy="4869644"/>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0154" y="1756702"/>
            <a:ext cx="8637740" cy="4869643"/>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5980" y="1844824"/>
            <a:ext cx="8657144" cy="486964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327869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106" y="1618404"/>
            <a:ext cx="7760737" cy="4364444"/>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lstStyle/>
          <a:p>
            <a:r>
              <a:rPr lang="pl-PL" dirty="0" smtClean="0">
                <a:effectLst>
                  <a:outerShdw blurRad="50800" dist="38100" dir="5400000" algn="t" rotWithShape="0">
                    <a:prstClr val="black">
                      <a:alpha val="40000"/>
                    </a:prstClr>
                  </a:outerShdw>
                </a:effectLst>
              </a:rPr>
              <a:t>Other healthy life events in our school</a:t>
            </a:r>
            <a:endParaRPr lang="pl-PL" dirty="0">
              <a:effectLst>
                <a:outerShdw blurRad="50800" dist="38100" dir="5400000" algn="t" rotWithShape="0">
                  <a:prstClr val="black">
                    <a:alpha val="40000"/>
                  </a:prstClr>
                </a:outerShdw>
              </a:effectLst>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74013" y="1756806"/>
            <a:ext cx="7789672" cy="4388183"/>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7879" y="1910202"/>
            <a:ext cx="7767970" cy="436948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4442" y="2065382"/>
            <a:ext cx="7767968" cy="4370777"/>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10036" y="2228504"/>
            <a:ext cx="7749848" cy="4357352"/>
          </a:xfrm>
          <a:prstGeom prst="rect">
            <a:avLst/>
          </a:prstGeom>
        </p:spPr>
      </p:pic>
    </p:spTree>
    <p:extLst>
      <p:ext uri="{BB962C8B-B14F-4D97-AF65-F5344CB8AC3E}">
        <p14:creationId xmlns:p14="http://schemas.microsoft.com/office/powerpoint/2010/main" val="2985089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812" y="1628800"/>
            <a:ext cx="8266112" cy="2965054"/>
          </a:xfrm>
        </p:spPr>
        <p:txBody>
          <a:bodyPr>
            <a:normAutofit/>
          </a:bodyPr>
          <a:lstStyle/>
          <a:p>
            <a:r>
              <a:rPr lang="en-US" sz="3600" dirty="0">
                <a:effectLst>
                  <a:outerShdw blurRad="50800" dist="38100" dir="5400000" algn="t" rotWithShape="0">
                    <a:prstClr val="black">
                      <a:alpha val="40000"/>
                    </a:prstClr>
                  </a:outerShdw>
                </a:effectLst>
              </a:rPr>
              <a:t>We want to encourage others to the healthy and well-balanced diet awareness programme! </a:t>
            </a:r>
            <a:r>
              <a:rPr lang="pl-PL" sz="4400" dirty="0">
                <a:effectLst>
                  <a:outerShdw blurRad="50800" dist="38100" dir="5400000" algn="t" rotWithShape="0">
                    <a:prstClr val="black">
                      <a:alpha val="40000"/>
                    </a:prstClr>
                  </a:outerShdw>
                </a:effectLst>
              </a:rPr>
              <a:t/>
            </a:r>
            <a:br>
              <a:rPr lang="pl-PL" sz="4400" dirty="0">
                <a:effectLst>
                  <a:outerShdw blurRad="50800" dist="38100" dir="5400000" algn="t" rotWithShape="0">
                    <a:prstClr val="black">
                      <a:alpha val="40000"/>
                    </a:prstClr>
                  </a:outerShdw>
                </a:effectLst>
              </a:rPr>
            </a:br>
            <a:r>
              <a:rPr lang="en-US" sz="4400" dirty="0"/>
              <a:t> </a:t>
            </a:r>
            <a:r>
              <a:rPr lang="pl-PL" sz="4400" dirty="0"/>
              <a:t/>
            </a:r>
            <a:br>
              <a:rPr lang="pl-PL" sz="4400" dirty="0"/>
            </a:br>
            <a:endParaRPr lang="pl-PL" sz="4400" dirty="0"/>
          </a:p>
        </p:txBody>
      </p:sp>
      <p:sp>
        <p:nvSpPr>
          <p:cNvPr id="3" name="Text Placeholder 2"/>
          <p:cNvSpPr>
            <a:spLocks noGrp="1"/>
          </p:cNvSpPr>
          <p:nvPr>
            <p:ph type="body" idx="1"/>
          </p:nvPr>
        </p:nvSpPr>
        <p:spPr>
          <a:xfrm>
            <a:off x="2076773" y="3543078"/>
            <a:ext cx="8986190" cy="2101552"/>
          </a:xfrm>
        </p:spPr>
        <p:txBody>
          <a:bodyPr>
            <a:normAutofit/>
          </a:bodyPr>
          <a:lstStyle/>
          <a:p>
            <a:pPr algn="ctr"/>
            <a:r>
              <a:rPr lang="en-US" sz="4800" dirty="0">
                <a:effectLst>
                  <a:outerShdw blurRad="50800" dist="38100" dir="5400000" algn="t" rotWithShape="0">
                    <a:prstClr val="black">
                      <a:alpha val="40000"/>
                    </a:prstClr>
                  </a:outerShdw>
                  <a:reflection blurRad="6350" stA="60000" endA="900" endPos="58000" dir="5400000" sy="-100000" algn="bl" rotWithShape="0"/>
                </a:effectLst>
              </a:rPr>
              <a:t>Watch this - our pupils are already benefiting from it!</a:t>
            </a:r>
            <a:endParaRPr lang="pl-PL" sz="4800" dirty="0">
              <a:effectLst>
                <a:outerShdw blurRad="50800" dist="38100" dir="5400000" algn="t" rotWithShape="0">
                  <a:prstClr val="black">
                    <a:alpha val="40000"/>
                  </a:prstClr>
                </a:outerShdw>
                <a:reflection blurRad="6350" stA="60000" endA="900" endPos="58000" dir="5400000" sy="-100000" algn="bl" rotWithShape="0"/>
              </a:effectLst>
            </a:endParaRPr>
          </a:p>
        </p:txBody>
      </p:sp>
    </p:spTree>
    <p:extLst>
      <p:ext uri="{BB962C8B-B14F-4D97-AF65-F5344CB8AC3E}">
        <p14:creationId xmlns:p14="http://schemas.microsoft.com/office/powerpoint/2010/main" val="277152894"/>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effectLst>
                  <a:outerShdw blurRad="50800" dist="38100" dir="5400000" algn="t" rotWithShape="0">
                    <a:prstClr val="black">
                      <a:alpha val="40000"/>
                    </a:prstClr>
                  </a:outerShdw>
                </a:effectLst>
              </a:rPr>
              <a:t>Bibliography</a:t>
            </a:r>
            <a:endParaRPr lang="pl-PL" dirty="0">
              <a:effectLst>
                <a:outerShdw blurRad="50800" dist="38100" dir="5400000" algn="t" rotWithShape="0">
                  <a:prstClr val="black">
                    <a:alpha val="40000"/>
                  </a:prstClr>
                </a:outerShdw>
              </a:effectLst>
            </a:endParaRPr>
          </a:p>
        </p:txBody>
      </p:sp>
      <p:sp>
        <p:nvSpPr>
          <p:cNvPr id="3" name="Content Placeholder 2"/>
          <p:cNvSpPr>
            <a:spLocks noGrp="1"/>
          </p:cNvSpPr>
          <p:nvPr>
            <p:ph idx="1"/>
          </p:nvPr>
        </p:nvSpPr>
        <p:spPr/>
        <p:txBody>
          <a:bodyPr>
            <a:normAutofit/>
          </a:bodyPr>
          <a:lstStyle/>
          <a:p>
            <a:pPr marL="0" indent="0">
              <a:buNone/>
            </a:pPr>
            <a:endParaRPr lang="pl-PL" dirty="0" smtClean="0"/>
          </a:p>
          <a:p>
            <a:pPr fontAlgn="base"/>
            <a:r>
              <a:rPr lang="pl-PL" dirty="0"/>
              <a:t>http://www.cbos.pl/</a:t>
            </a:r>
          </a:p>
          <a:p>
            <a:pPr fontAlgn="base"/>
            <a:r>
              <a:rPr lang="pl-PL" dirty="0"/>
              <a:t>Szymańska K., Żywność ekologiczna – rozwój a potrzeby społeczeństwa; [w:] Rola dokonań młodych naukowców a możliwości osiągnięcia sukcesu naukowego i zawodowego” pod red. Kuczera M., wydawnictwo: CREATIVETIME, Kraków 2011.</a:t>
            </a:r>
          </a:p>
          <a:p>
            <a:pPr fontAlgn="base"/>
            <a:r>
              <a:rPr lang="pl-PL" dirty="0"/>
              <a:t>portal.abczdrowie.pl/zywnosc-ekologiczna</a:t>
            </a:r>
          </a:p>
          <a:p>
            <a:pPr fontAlgn="base"/>
            <a:r>
              <a:rPr lang="pl-PL" dirty="0"/>
              <a:t>http://</a:t>
            </a:r>
            <a:r>
              <a:rPr lang="pl-PL" dirty="0" smtClean="0"/>
              <a:t>www.staypoland.com/kuchnia-polska.htm</a:t>
            </a:r>
            <a:r>
              <a:rPr lang="pl-PL" dirty="0"/>
              <a:t/>
            </a:r>
            <a:br>
              <a:rPr lang="pl-PL" dirty="0"/>
            </a:br>
            <a:endParaRPr lang="pl-PL" dirty="0"/>
          </a:p>
        </p:txBody>
      </p:sp>
    </p:spTree>
    <p:extLst>
      <p:ext uri="{BB962C8B-B14F-4D97-AF65-F5344CB8AC3E}">
        <p14:creationId xmlns:p14="http://schemas.microsoft.com/office/powerpoint/2010/main" val="341408268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effectLst>
                  <a:outerShdw blurRad="50800" dist="38100" dir="5400000" algn="t" rotWithShape="0">
                    <a:prstClr val="black">
                      <a:alpha val="40000"/>
                    </a:prstClr>
                  </a:outerShdw>
                </a:effectLst>
              </a:rPr>
              <a:t>Thank You!</a:t>
            </a:r>
            <a:endParaRPr lang="pl-PL" dirty="0">
              <a:effectLst>
                <a:outerShdw blurRad="50800" dist="38100" dir="5400000" algn="t" rotWithShape="0">
                  <a:prstClr val="black">
                    <a:alpha val="40000"/>
                  </a:prstClr>
                </a:outerShdw>
              </a:effectLst>
            </a:endParaRPr>
          </a:p>
        </p:txBody>
      </p:sp>
      <p:sp>
        <p:nvSpPr>
          <p:cNvPr id="3" name="Text Placeholder 2"/>
          <p:cNvSpPr>
            <a:spLocks noGrp="1"/>
          </p:cNvSpPr>
          <p:nvPr>
            <p:ph type="body" idx="1"/>
          </p:nvPr>
        </p:nvSpPr>
        <p:spPr>
          <a:xfrm>
            <a:off x="2436814" y="4495800"/>
            <a:ext cx="7315198" cy="2101552"/>
          </a:xfrm>
        </p:spPr>
        <p:txBody>
          <a:bodyPr>
            <a:normAutofit/>
          </a:bodyPr>
          <a:lstStyle/>
          <a:p>
            <a:r>
              <a:rPr lang="pl-PL" dirty="0"/>
              <a:t>Prof. Danuta </a:t>
            </a:r>
            <a:r>
              <a:rPr lang="pl-PL" dirty="0" smtClean="0"/>
              <a:t>Nabiałkowska</a:t>
            </a:r>
          </a:p>
          <a:p>
            <a:r>
              <a:rPr lang="pl-PL" dirty="0" smtClean="0"/>
              <a:t>Małogrzata Rymarczyk</a:t>
            </a:r>
          </a:p>
          <a:p>
            <a:r>
              <a:rPr lang="pl-PL" dirty="0" smtClean="0"/>
              <a:t>Marek Rojek</a:t>
            </a:r>
          </a:p>
          <a:p>
            <a:r>
              <a:rPr lang="pl-PL" dirty="0" smtClean="0"/>
              <a:t>Patrycja Rumin</a:t>
            </a:r>
          </a:p>
          <a:p>
            <a:r>
              <a:rPr lang="pl-PL" dirty="0" smtClean="0"/>
              <a:t>Zuzanna Gaik</a:t>
            </a:r>
          </a:p>
          <a:p>
            <a:r>
              <a:rPr lang="pl-PL" dirty="0" smtClean="0"/>
              <a:t>Marcin Bartosiak</a:t>
            </a:r>
          </a:p>
        </p:txBody>
      </p:sp>
    </p:spTree>
    <p:extLst>
      <p:ext uri="{BB962C8B-B14F-4D97-AF65-F5344CB8AC3E}">
        <p14:creationId xmlns:p14="http://schemas.microsoft.com/office/powerpoint/2010/main" val="341471064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9996" y="3284984"/>
            <a:ext cx="7906072" cy="2727325"/>
          </a:xfrm>
        </p:spPr>
        <p:txBody>
          <a:bodyPr/>
          <a:lstStyle/>
          <a:p>
            <a:r>
              <a:rPr lang="pl-PL" smtClean="0">
                <a:effectLst>
                  <a:outerShdw blurRad="50800" dist="38100" dir="5400000" algn="t" rotWithShape="0">
                    <a:prstClr val="black">
                      <a:alpha val="40000"/>
                    </a:prstClr>
                  </a:outerShdw>
                </a:effectLst>
              </a:rPr>
              <a:t>Phisical activity </a:t>
            </a:r>
            <a:r>
              <a:rPr lang="pl-PL" dirty="0" smtClean="0">
                <a:effectLst>
                  <a:outerShdw blurRad="50800" dist="38100" dir="5400000" algn="t" rotWithShape="0">
                    <a:prstClr val="black">
                      <a:alpha val="40000"/>
                    </a:prstClr>
                  </a:outerShdw>
                </a:effectLst>
              </a:rPr>
              <a:t>in Poland</a:t>
            </a:r>
            <a:endParaRPr lang="pl-PL" dirty="0">
              <a:effectLst>
                <a:outerShdw blurRad="50800" dist="38100" dir="5400000" algn="t" rotWithShape="0">
                  <a:prstClr val="black">
                    <a:alpha val="40000"/>
                  </a:prstClr>
                </a:outerShdw>
              </a:effectLst>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26174"/>
          <a:stretch/>
        </p:blipFill>
        <p:spPr>
          <a:xfrm>
            <a:off x="2277988" y="622587"/>
            <a:ext cx="8352928" cy="45346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5862826"/>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0971" y="980728"/>
            <a:ext cx="9936089" cy="5688632"/>
          </a:xfrm>
        </p:spPr>
        <p:txBody>
          <a:bodyPr>
            <a:normAutofit/>
          </a:bodyPr>
          <a:lstStyle/>
          <a:p>
            <a:pPr lvl="0"/>
            <a:r>
              <a:rPr lang="en-US" sz="3200" dirty="0">
                <a:effectLst>
                  <a:outerShdw blurRad="50800" dist="38100" dir="5400000" algn="t" rotWithShape="0">
                    <a:prstClr val="black">
                      <a:alpha val="40000"/>
                    </a:prstClr>
                  </a:outerShdw>
                </a:effectLst>
              </a:rPr>
              <a:t>66%- are practicing various kinds of sports during a year</a:t>
            </a:r>
            <a:endParaRPr lang="pl-PL" sz="3200" dirty="0">
              <a:effectLst>
                <a:outerShdw blurRad="50800" dist="38100" dir="5400000" algn="t" rotWithShape="0">
                  <a:prstClr val="black">
                    <a:alpha val="40000"/>
                  </a:prstClr>
                </a:outerShdw>
              </a:effectLst>
            </a:endParaRPr>
          </a:p>
          <a:p>
            <a:pPr lvl="0"/>
            <a:r>
              <a:rPr lang="pl-PL" sz="3200" dirty="0">
                <a:effectLst>
                  <a:outerShdw blurRad="50800" dist="38100" dir="5400000" algn="t" rotWithShape="0">
                    <a:prstClr val="black">
                      <a:alpha val="40000"/>
                    </a:prstClr>
                  </a:outerShdw>
                </a:effectLst>
              </a:rPr>
              <a:t>40%- are practicing sports regularly</a:t>
            </a:r>
          </a:p>
          <a:p>
            <a:pPr lvl="0"/>
            <a:r>
              <a:rPr lang="pl-PL" sz="3200" dirty="0">
                <a:effectLst>
                  <a:outerShdw blurRad="50800" dist="38100" dir="5400000" algn="t" rotWithShape="0">
                    <a:prstClr val="black">
                      <a:alpha val="40000"/>
                    </a:prstClr>
                  </a:outerShdw>
                </a:effectLst>
              </a:rPr>
              <a:t>26%- are practising sports occasionally</a:t>
            </a:r>
          </a:p>
          <a:p>
            <a:pPr lvl="0"/>
            <a:r>
              <a:rPr lang="en-US" sz="3200" dirty="0">
                <a:effectLst>
                  <a:outerShdw blurRad="50800" dist="38100" dir="5400000" algn="t" rotWithShape="0">
                    <a:prstClr val="black">
                      <a:alpha val="40000"/>
                    </a:prstClr>
                  </a:outerShdw>
                </a:effectLst>
              </a:rPr>
              <a:t>Sports are practiced especially by a well-educated, young, wealthy citizens.</a:t>
            </a:r>
            <a:endParaRPr lang="pl-PL" sz="3200" dirty="0">
              <a:effectLst>
                <a:outerShdw blurRad="50800" dist="38100" dir="5400000" algn="t" rotWithShape="0">
                  <a:prstClr val="black">
                    <a:alpha val="40000"/>
                  </a:prstClr>
                </a:outerShdw>
              </a:effectLst>
            </a:endParaRPr>
          </a:p>
          <a:p>
            <a:pPr marL="0" indent="0">
              <a:buNone/>
            </a:pPr>
            <a:endParaRPr lang="pl-PL" sz="3200" dirty="0">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14935278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613" y="476672"/>
            <a:ext cx="3610744" cy="6192688"/>
          </a:xfrm>
        </p:spPr>
        <p:txBody>
          <a:bodyPr>
            <a:normAutofit fontScale="92500" lnSpcReduction="10000"/>
          </a:bodyPr>
          <a:lstStyle/>
          <a:p>
            <a:r>
              <a:rPr lang="pl-PL" sz="2600" dirty="0">
                <a:effectLst>
                  <a:outerShdw blurRad="50800" dist="38100" dir="5400000" algn="t" rotWithShape="0">
                    <a:prstClr val="black">
                      <a:alpha val="40000"/>
                    </a:prstClr>
                  </a:outerShdw>
                </a:effectLst>
              </a:rPr>
              <a:t>The most popular activities:</a:t>
            </a:r>
          </a:p>
          <a:p>
            <a:pPr fontAlgn="base"/>
            <a:r>
              <a:rPr lang="pl-PL" sz="1900" dirty="0"/>
              <a:t>51</a:t>
            </a:r>
            <a:r>
              <a:rPr lang="pl-PL" sz="1900" dirty="0" smtClean="0"/>
              <a:t>% - </a:t>
            </a:r>
            <a:r>
              <a:rPr lang="pl-PL" sz="1900" dirty="0"/>
              <a:t>cycling</a:t>
            </a:r>
          </a:p>
          <a:p>
            <a:pPr fontAlgn="base"/>
            <a:r>
              <a:rPr lang="pl-PL" sz="1900" dirty="0"/>
              <a:t>28</a:t>
            </a:r>
            <a:r>
              <a:rPr lang="pl-PL" sz="1900" dirty="0" smtClean="0"/>
              <a:t>% - </a:t>
            </a:r>
            <a:r>
              <a:rPr lang="pl-PL" sz="1900" dirty="0"/>
              <a:t>swimming</a:t>
            </a:r>
          </a:p>
          <a:p>
            <a:pPr fontAlgn="base"/>
            <a:r>
              <a:rPr lang="pl-PL" sz="1900" dirty="0"/>
              <a:t>18</a:t>
            </a:r>
            <a:r>
              <a:rPr lang="pl-PL" sz="1900" dirty="0" smtClean="0"/>
              <a:t>% - </a:t>
            </a:r>
            <a:r>
              <a:rPr lang="pl-PL" sz="1900" dirty="0"/>
              <a:t>jogging</a:t>
            </a:r>
          </a:p>
          <a:p>
            <a:pPr fontAlgn="base"/>
            <a:r>
              <a:rPr lang="pl-PL" sz="1900" dirty="0"/>
              <a:t>16</a:t>
            </a:r>
            <a:r>
              <a:rPr lang="pl-PL" sz="1900" dirty="0" smtClean="0"/>
              <a:t>% - </a:t>
            </a:r>
            <a:r>
              <a:rPr lang="pl-PL" sz="1900" dirty="0"/>
              <a:t>walking</a:t>
            </a:r>
          </a:p>
          <a:p>
            <a:pPr fontAlgn="base"/>
            <a:r>
              <a:rPr lang="pl-PL" sz="1900" dirty="0"/>
              <a:t>14</a:t>
            </a:r>
            <a:r>
              <a:rPr lang="pl-PL" sz="1900" dirty="0" smtClean="0"/>
              <a:t>% - </a:t>
            </a:r>
            <a:r>
              <a:rPr lang="pl-PL" sz="1900" dirty="0"/>
              <a:t>football, volleyball</a:t>
            </a:r>
          </a:p>
          <a:p>
            <a:pPr fontAlgn="base"/>
            <a:r>
              <a:rPr lang="pl-PL" sz="1900" dirty="0"/>
              <a:t>13</a:t>
            </a:r>
            <a:r>
              <a:rPr lang="pl-PL" sz="1900" dirty="0" smtClean="0"/>
              <a:t>% - </a:t>
            </a:r>
            <a:r>
              <a:rPr lang="pl-PL" sz="1900" dirty="0"/>
              <a:t>gymnastics, fitness, aerobic</a:t>
            </a:r>
          </a:p>
          <a:p>
            <a:r>
              <a:rPr lang="pl-PL" sz="2600" dirty="0">
                <a:effectLst>
                  <a:outerShdw blurRad="50800" dist="38100" dir="5400000" algn="t" rotWithShape="0">
                    <a:prstClr val="black">
                      <a:alpha val="40000"/>
                    </a:prstClr>
                  </a:outerShdw>
                </a:effectLst>
              </a:rPr>
              <a:t>Personal abilities:</a:t>
            </a:r>
          </a:p>
          <a:p>
            <a:pPr fontAlgn="base"/>
            <a:r>
              <a:rPr lang="pl-PL" sz="1900" dirty="0"/>
              <a:t>97</a:t>
            </a:r>
            <a:r>
              <a:rPr lang="pl-PL" sz="1900" dirty="0" smtClean="0"/>
              <a:t>% - </a:t>
            </a:r>
            <a:r>
              <a:rPr lang="pl-PL" sz="1900" dirty="0"/>
              <a:t>cycling</a:t>
            </a:r>
          </a:p>
          <a:p>
            <a:pPr fontAlgn="base"/>
            <a:r>
              <a:rPr lang="pl-PL" sz="1900" dirty="0"/>
              <a:t>64</a:t>
            </a:r>
            <a:r>
              <a:rPr lang="pl-PL" sz="1900" dirty="0" smtClean="0"/>
              <a:t>% - </a:t>
            </a:r>
            <a:r>
              <a:rPr lang="pl-PL" sz="1900" dirty="0"/>
              <a:t>swimming</a:t>
            </a:r>
          </a:p>
          <a:p>
            <a:pPr fontAlgn="base"/>
            <a:r>
              <a:rPr lang="pl-PL" sz="1900" dirty="0"/>
              <a:t>51</a:t>
            </a:r>
            <a:r>
              <a:rPr lang="pl-PL" sz="1900" dirty="0" smtClean="0"/>
              <a:t>% - </a:t>
            </a:r>
            <a:r>
              <a:rPr lang="pl-PL" sz="1900" dirty="0"/>
              <a:t>ice skating</a:t>
            </a:r>
          </a:p>
          <a:p>
            <a:pPr fontAlgn="base"/>
            <a:r>
              <a:rPr lang="pl-PL" sz="1900" dirty="0"/>
              <a:t>30</a:t>
            </a:r>
            <a:r>
              <a:rPr lang="pl-PL" sz="1900" dirty="0" smtClean="0"/>
              <a:t>% - skiing</a:t>
            </a:r>
            <a:endParaRPr lang="pl-PL" sz="1900" dirty="0"/>
          </a:p>
        </p:txBody>
      </p:sp>
      <p:sp>
        <p:nvSpPr>
          <p:cNvPr id="4" name="TextBox 3"/>
          <p:cNvSpPr txBox="1"/>
          <p:nvPr/>
        </p:nvSpPr>
        <p:spPr>
          <a:xfrm>
            <a:off x="5950396" y="4005064"/>
            <a:ext cx="5472608" cy="3262432"/>
          </a:xfrm>
          <a:prstGeom prst="rect">
            <a:avLst/>
          </a:prstGeom>
          <a:noFill/>
        </p:spPr>
        <p:txBody>
          <a:bodyPr wrap="square" rtlCol="0">
            <a:spAutoFit/>
          </a:bodyPr>
          <a:lstStyle/>
          <a:p>
            <a:r>
              <a:rPr lang="en-US" sz="2800" dirty="0">
                <a:effectLst>
                  <a:outerShdw blurRad="50800" dist="38100" dir="5400000" algn="t" rotWithShape="0">
                    <a:prstClr val="black">
                      <a:alpha val="40000"/>
                    </a:prstClr>
                  </a:outerShdw>
                </a:effectLst>
              </a:rPr>
              <a:t>Frequency of training </a:t>
            </a:r>
            <a:r>
              <a:rPr lang="en-US" sz="2800" dirty="0" smtClean="0">
                <a:effectLst>
                  <a:outerShdw blurRad="50800" dist="38100" dir="5400000" algn="t" rotWithShape="0">
                    <a:prstClr val="black">
                      <a:alpha val="40000"/>
                    </a:prstClr>
                  </a:outerShdw>
                </a:effectLst>
              </a:rPr>
              <a:t>sports:</a:t>
            </a:r>
            <a:endParaRPr lang="pl-PL" sz="2800" dirty="0">
              <a:effectLst>
                <a:outerShdw blurRad="50800" dist="38100" dir="5400000" algn="t" rotWithShape="0">
                  <a:prstClr val="black">
                    <a:alpha val="40000"/>
                  </a:prstClr>
                </a:outerShdw>
              </a:effectLst>
            </a:endParaRPr>
          </a:p>
          <a:p>
            <a:r>
              <a:rPr lang="en-US" sz="2400" dirty="0" smtClean="0">
                <a:effectLst>
                  <a:outerShdw blurRad="50800" dist="38100" dir="5400000" algn="t" rotWithShape="0">
                    <a:prstClr val="black">
                      <a:alpha val="40000"/>
                    </a:prstClr>
                  </a:outerShdw>
                </a:effectLst>
              </a:rPr>
              <a:t>Predominantly</a:t>
            </a:r>
            <a:r>
              <a:rPr lang="en-US" sz="2400" dirty="0">
                <a:effectLst>
                  <a:outerShdw blurRad="50800" dist="38100" dir="5400000" algn="t" rotWithShape="0">
                    <a:prstClr val="black">
                      <a:alpha val="40000"/>
                    </a:prstClr>
                  </a:outerShdw>
                </a:effectLst>
              </a:rPr>
              <a:t>: </a:t>
            </a:r>
            <a:r>
              <a:rPr lang="en-US" sz="2400" dirty="0" smtClean="0">
                <a:effectLst>
                  <a:outerShdw blurRad="50800" dist="38100" dir="5400000" algn="t" rotWithShape="0">
                    <a:prstClr val="black">
                      <a:alpha val="40000"/>
                    </a:prstClr>
                  </a:outerShdw>
                </a:effectLst>
              </a:rPr>
              <a:t>gymnastics,</a:t>
            </a:r>
            <a:r>
              <a:rPr lang="pl-PL" sz="2400" dirty="0">
                <a:effectLst>
                  <a:outerShdw blurRad="50800" dist="38100" dir="5400000" algn="t" rotWithShape="0">
                    <a:prstClr val="black">
                      <a:alpha val="40000"/>
                    </a:prstClr>
                  </a:outerShdw>
                </a:effectLst>
              </a:rPr>
              <a:t> </a:t>
            </a:r>
            <a:r>
              <a:rPr lang="en-US" sz="2400" dirty="0" smtClean="0">
                <a:effectLst>
                  <a:outerShdw blurRad="50800" dist="38100" dir="5400000" algn="t" rotWithShape="0">
                    <a:prstClr val="black">
                      <a:alpha val="40000"/>
                    </a:prstClr>
                  </a:outerShdw>
                </a:effectLst>
              </a:rPr>
              <a:t>fitness</a:t>
            </a:r>
            <a:r>
              <a:rPr lang="en-US" sz="2400" dirty="0">
                <a:effectLst>
                  <a:outerShdw blurRad="50800" dist="38100" dir="5400000" algn="t" rotWithShape="0">
                    <a:prstClr val="black">
                      <a:alpha val="40000"/>
                    </a:prstClr>
                  </a:outerShdw>
                </a:effectLst>
              </a:rPr>
              <a:t>, aerobic, cycling. Other sports are practiced rather occasionally. </a:t>
            </a:r>
            <a:endParaRPr lang="pl-PL" sz="2400" dirty="0">
              <a:effectLst>
                <a:outerShdw blurRad="50800" dist="38100" dir="5400000" algn="t" rotWithShape="0">
                  <a:prstClr val="black">
                    <a:alpha val="40000"/>
                  </a:prstClr>
                </a:outerShdw>
              </a:effectLst>
            </a:endParaRPr>
          </a:p>
          <a:p>
            <a:endParaRPr lang="pl-PL" sz="1600" dirty="0" smtClean="0">
              <a:effectLst>
                <a:outerShdw blurRad="50800" dist="38100" dir="5400000" algn="t" rotWithShape="0">
                  <a:prstClr val="black">
                    <a:alpha val="40000"/>
                  </a:prstClr>
                </a:outerShdw>
              </a:effectLst>
            </a:endParaRPr>
          </a:p>
          <a:p>
            <a:endParaRPr lang="pl-PL" dirty="0">
              <a:effectLst>
                <a:outerShdw blurRad="50800" dist="38100" dir="5400000" algn="t" rotWithShape="0">
                  <a:prstClr val="black">
                    <a:alpha val="40000"/>
                  </a:prstClr>
                </a:outerShdw>
              </a:effectLst>
            </a:endParaRPr>
          </a:p>
          <a:p>
            <a:r>
              <a:rPr lang="en-US" dirty="0">
                <a:effectLst>
                  <a:outerShdw blurRad="50800" dist="38100" dir="5400000" algn="t" rotWithShape="0">
                    <a:prstClr val="black">
                      <a:alpha val="40000"/>
                    </a:prstClr>
                  </a:outerShdw>
                </a:effectLst>
              </a:rPr>
              <a:t> </a:t>
            </a:r>
            <a:endParaRPr lang="pl-PL" dirty="0">
              <a:effectLst>
                <a:outerShdw blurRad="50800" dist="38100" dir="5400000" algn="t" rotWithShape="0">
                  <a:prstClr val="black">
                    <a:alpha val="40000"/>
                  </a:prstClr>
                </a:outerShdw>
              </a:effectLst>
            </a:endParaRPr>
          </a:p>
          <a:p>
            <a:endParaRPr lang="pl-PL" dirty="0">
              <a:effectLst>
                <a:outerShdw blurRad="50800" dist="38100" dir="5400000" algn="t" rotWithShape="0">
                  <a:prstClr val="black">
                    <a:alpha val="40000"/>
                  </a:prstClr>
                </a:outerShdw>
              </a:effectLst>
            </a:endParaRPr>
          </a:p>
          <a:p>
            <a:endParaRPr lang="pl-PL" dirty="0">
              <a:effectLst>
                <a:outerShdw blurRad="50800" dist="38100" dir="5400000" algn="t" rotWithShape="0">
                  <a:prstClr val="black">
                    <a:alpha val="40000"/>
                  </a:prstClr>
                </a:outerShdw>
              </a:effectLst>
            </a:endParaRPr>
          </a:p>
          <a:p>
            <a:endParaRPr lang="pl-PL" dirty="0">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382604794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50800" dist="38100" dir="5400000" algn="t" rotWithShape="0">
                    <a:prstClr val="black">
                      <a:alpha val="40000"/>
                    </a:prstClr>
                  </a:outerShdw>
                </a:effectLst>
              </a:rPr>
              <a:t>Why does polish people do sport?</a:t>
            </a:r>
            <a:endParaRPr lang="pl-PL" dirty="0">
              <a:effectLst>
                <a:outerShdw blurRad="50800" dist="38100" dir="5400000" algn="t" rotWithShape="0">
                  <a:prstClr val="black">
                    <a:alpha val="40000"/>
                  </a:prstClr>
                </a:outerShdw>
              </a:effectLst>
            </a:endParaRPr>
          </a:p>
        </p:txBody>
      </p:sp>
      <p:sp>
        <p:nvSpPr>
          <p:cNvPr id="3" name="Content Placeholder 2"/>
          <p:cNvSpPr>
            <a:spLocks noGrp="1"/>
          </p:cNvSpPr>
          <p:nvPr>
            <p:ph idx="1"/>
          </p:nvPr>
        </p:nvSpPr>
        <p:spPr>
          <a:xfrm>
            <a:off x="1979613" y="1828800"/>
            <a:ext cx="6131023" cy="4419600"/>
          </a:xfrm>
        </p:spPr>
        <p:txBody>
          <a:bodyPr/>
          <a:lstStyle/>
          <a:p>
            <a:pPr marL="0" indent="0">
              <a:buNone/>
            </a:pPr>
            <a:r>
              <a:rPr lang="en-US" dirty="0" smtClean="0">
                <a:effectLst>
                  <a:outerShdw blurRad="50800" dist="38100" dir="5400000" algn="t" rotWithShape="0">
                    <a:prstClr val="black">
                      <a:alpha val="40000"/>
                    </a:prstClr>
                  </a:outerShdw>
                </a:effectLst>
              </a:rPr>
              <a:t>Motivations</a:t>
            </a:r>
            <a:r>
              <a:rPr lang="en-US" dirty="0">
                <a:effectLst>
                  <a:outerShdw blurRad="50800" dist="38100" dir="5400000" algn="t" rotWithShape="0">
                    <a:prstClr val="black">
                      <a:alpha val="40000"/>
                    </a:prstClr>
                  </a:outerShdw>
                </a:effectLst>
              </a:rPr>
              <a:t>:</a:t>
            </a:r>
            <a:endParaRPr lang="pl-PL" dirty="0">
              <a:effectLst>
                <a:outerShdw blurRad="50800" dist="38100" dir="5400000" algn="t" rotWithShape="0">
                  <a:prstClr val="black">
                    <a:alpha val="40000"/>
                  </a:prstClr>
                </a:outerShdw>
              </a:effectLst>
            </a:endParaRPr>
          </a:p>
          <a:p>
            <a:r>
              <a:rPr lang="en-US" dirty="0"/>
              <a:t> 70% - improved health condition (due to: jogging,   swimming) </a:t>
            </a:r>
            <a:endParaRPr lang="pl-PL" dirty="0"/>
          </a:p>
          <a:p>
            <a:r>
              <a:rPr lang="en-US" dirty="0"/>
              <a:t> 61% - fun (skiing and other type of winter leisure activities) </a:t>
            </a:r>
            <a:endParaRPr lang="pl-PL" dirty="0"/>
          </a:p>
          <a:p>
            <a:r>
              <a:rPr lang="en-US" dirty="0"/>
              <a:t> 47% - improved state of mind, stress relive,</a:t>
            </a:r>
            <a:endParaRPr lang="pl-PL" dirty="0"/>
          </a:p>
        </p:txBody>
      </p:sp>
    </p:spTree>
    <p:extLst>
      <p:ext uri="{BB962C8B-B14F-4D97-AF65-F5344CB8AC3E}">
        <p14:creationId xmlns:p14="http://schemas.microsoft.com/office/powerpoint/2010/main" val="223447063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effectLst>
                  <a:outerShdw blurRad="50800" dist="38100" dir="5400000" algn="t" rotWithShape="0">
                    <a:prstClr val="black">
                      <a:alpha val="40000"/>
                    </a:prstClr>
                  </a:outerShdw>
                </a:effectLst>
              </a:rPr>
              <a:t>Well balanced diet</a:t>
            </a:r>
            <a:endParaRPr lang="pl-PL" dirty="0">
              <a:effectLst>
                <a:outerShdw blurRad="50800" dist="38100" dir="5400000" algn="t" rotWithShape="0">
                  <a:prstClr val="black">
                    <a:alpha val="40000"/>
                  </a:prstClr>
                </a:outerShdw>
              </a:effectLst>
            </a:endParaRPr>
          </a:p>
        </p:txBody>
      </p:sp>
      <p:sp>
        <p:nvSpPr>
          <p:cNvPr id="3" name="Content Placeholder 2"/>
          <p:cNvSpPr>
            <a:spLocks noGrp="1"/>
          </p:cNvSpPr>
          <p:nvPr>
            <p:ph idx="1"/>
          </p:nvPr>
        </p:nvSpPr>
        <p:spPr>
          <a:xfrm>
            <a:off x="1979612" y="1828800"/>
            <a:ext cx="9144001" cy="4696544"/>
          </a:xfrm>
        </p:spPr>
        <p:txBody>
          <a:bodyPr>
            <a:normAutofit fontScale="92500" lnSpcReduction="20000"/>
          </a:bodyPr>
          <a:lstStyle/>
          <a:p>
            <a:r>
              <a:rPr lang="en-US" dirty="0"/>
              <a:t>So-called well balanced diet should not exceed individually calculated daily energetic values but provide all necessary ingredients and micro-elements. Such elements are: protein, fats (including vegetable fat), carbohydrates, omega 3 and 6 as well as macro and micro elements. </a:t>
            </a:r>
            <a:endParaRPr lang="pl-PL" dirty="0"/>
          </a:p>
          <a:p>
            <a:r>
              <a:rPr lang="en-US" dirty="0"/>
              <a:t>Typically, 3 to 5 meals a day should be consumed, making most of the daily energetic value divided in the following way: 40% Dinner, breakfast 30%. We should provide most of the daily energy by eating complex carbohydrates and leguminous plants. We should also eliminate any plain carbohydrates. Note that 25 to 30 % should come from fats and 10 to 15 % from proteins. Despite all above, we should also consider the acidic and </a:t>
            </a:r>
            <a:r>
              <a:rPr lang="en-US" dirty="0" err="1"/>
              <a:t>alcaline</a:t>
            </a:r>
            <a:r>
              <a:rPr lang="en-US" dirty="0"/>
              <a:t> balance due to the fact of meat-based products are producing lots of acid where vegetables and fruits are producing more </a:t>
            </a:r>
            <a:r>
              <a:rPr lang="en-US" dirty="0" err="1"/>
              <a:t>alcali</a:t>
            </a:r>
            <a:r>
              <a:rPr lang="en-US" dirty="0"/>
              <a:t>. Thus, the vegetables and legumes should be consumed in larger portions.</a:t>
            </a:r>
            <a:endParaRPr lang="pl-PL" dirty="0"/>
          </a:p>
          <a:p>
            <a:pPr lvl="0"/>
            <a:r>
              <a:rPr lang="en-US" dirty="0" smtClean="0"/>
              <a:t>In </a:t>
            </a:r>
            <a:r>
              <a:rPr lang="en-US" dirty="0"/>
              <a:t>short, we need to remember to eat Eco food</a:t>
            </a:r>
            <a:r>
              <a:rPr lang="en-US" dirty="0" smtClean="0"/>
              <a:t>!</a:t>
            </a:r>
            <a:endParaRPr lang="pl-PL" dirty="0"/>
          </a:p>
        </p:txBody>
      </p:sp>
    </p:spTree>
    <p:extLst>
      <p:ext uri="{BB962C8B-B14F-4D97-AF65-F5344CB8AC3E}">
        <p14:creationId xmlns:p14="http://schemas.microsoft.com/office/powerpoint/2010/main" val="4083853109"/>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4258814" cy="823813"/>
          </a:xfrm>
        </p:spPr>
        <p:txBody>
          <a:bodyPr/>
          <a:lstStyle/>
          <a:p>
            <a:r>
              <a:rPr lang="pl-PL" dirty="0" smtClean="0">
                <a:effectLst>
                  <a:outerShdw blurRad="50800" dist="38100" dir="5400000" algn="t" rotWithShape="0">
                    <a:prstClr val="black">
                      <a:alpha val="40000"/>
                    </a:prstClr>
                  </a:outerShdw>
                </a:effectLst>
              </a:rPr>
              <a:t>Eco food</a:t>
            </a:r>
            <a:endParaRPr lang="pl-PL" dirty="0">
              <a:effectLst>
                <a:outerShdw blurRad="50800" dist="38100" dir="5400000" algn="t" rotWithShape="0">
                  <a:prstClr val="black">
                    <a:alpha val="40000"/>
                  </a:prstClr>
                </a:outerShdw>
              </a:effectLst>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7816" y="5157192"/>
            <a:ext cx="4191000" cy="15049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Text Placeholder 3"/>
          <p:cNvSpPr>
            <a:spLocks noGrp="1"/>
          </p:cNvSpPr>
          <p:nvPr>
            <p:ph type="body" sz="half" idx="2"/>
          </p:nvPr>
        </p:nvSpPr>
        <p:spPr>
          <a:xfrm>
            <a:off x="1979612" y="1628801"/>
            <a:ext cx="9587408" cy="4392487"/>
          </a:xfrm>
        </p:spPr>
        <p:txBody>
          <a:bodyPr>
            <a:normAutofit/>
          </a:bodyPr>
          <a:lstStyle/>
          <a:p>
            <a:r>
              <a:rPr lang="en-US" dirty="0"/>
              <a:t>The term Eco food is strictly defined by law and can be used only to describe products which meet the rigorous production requirements. Eco food must contain a minimum of 95% of natural ingredients. Eco food products are not genetically modified, and do not contain any pesticides, or other chemicals that influence growth or storage of such products. In addition, farm foods and their products are regularly going through assessments.</a:t>
            </a:r>
            <a:endParaRPr lang="pl-PL" dirty="0"/>
          </a:p>
          <a:p>
            <a:endParaRPr lang="pl-PL" dirty="0"/>
          </a:p>
          <a:p>
            <a:r>
              <a:rPr lang="en-US" dirty="0"/>
              <a:t>Since 2004, production of eco food in Poland is controlled by EU law and legislations. Please refer to EEC number 2092/91. Eco product needs to have a special EKO sign on its label. ECO sign is the guarantee of quality, so the consumer can be sure that given type of food was produced according to the rules and was controlled by experts.</a:t>
            </a:r>
            <a:endParaRPr lang="pl-PL" dirty="0"/>
          </a:p>
          <a:p>
            <a:endParaRPr lang="pl-PL" dirty="0"/>
          </a:p>
        </p:txBody>
      </p:sp>
    </p:spTree>
    <p:extLst>
      <p:ext uri="{BB962C8B-B14F-4D97-AF65-F5344CB8AC3E}">
        <p14:creationId xmlns:p14="http://schemas.microsoft.com/office/powerpoint/2010/main" val="2701301210"/>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50800" dist="38100" dir="5400000" algn="t" rotWithShape="0">
                    <a:prstClr val="black">
                      <a:alpha val="40000"/>
                    </a:prstClr>
                  </a:outerShdw>
                </a:effectLst>
              </a:rPr>
              <a:t>Avability of the Eco food</a:t>
            </a:r>
            <a:br>
              <a:rPr lang="en-US" dirty="0">
                <a:effectLst>
                  <a:outerShdw blurRad="50800" dist="38100" dir="5400000" algn="t" rotWithShape="0">
                    <a:prstClr val="black">
                      <a:alpha val="40000"/>
                    </a:prstClr>
                  </a:outerShdw>
                </a:effectLst>
              </a:rPr>
            </a:br>
            <a:endParaRPr lang="pl-PL" dirty="0">
              <a:effectLst>
                <a:outerShdw blurRad="50800" dist="38100" dir="5400000" algn="t" rotWithShape="0">
                  <a:prstClr val="black">
                    <a:alpha val="40000"/>
                  </a:prstClr>
                </a:outerShdw>
              </a:effectLst>
            </a:endParaRPr>
          </a:p>
        </p:txBody>
      </p:sp>
      <p:sp>
        <p:nvSpPr>
          <p:cNvPr id="3" name="Content Placeholder 2"/>
          <p:cNvSpPr>
            <a:spLocks noGrp="1"/>
          </p:cNvSpPr>
          <p:nvPr>
            <p:ph idx="1"/>
          </p:nvPr>
        </p:nvSpPr>
        <p:spPr>
          <a:xfrm>
            <a:off x="1979611" y="4005064"/>
            <a:ext cx="9144001" cy="2531368"/>
          </a:xfrm>
        </p:spPr>
        <p:txBody>
          <a:bodyPr/>
          <a:lstStyle/>
          <a:p>
            <a:r>
              <a:rPr lang="en-US" dirty="0"/>
              <a:t>Earlier in history of eco food - such products were only available in selected exclusive shops and groceries. Currently, the situation is much better and eco food is available in most major malls. Eco food market is currently one of the fastest growing food markets across the entire world. An average </a:t>
            </a:r>
            <a:r>
              <a:rPr lang="en-US" dirty="0" err="1"/>
              <a:t>anual</a:t>
            </a:r>
            <a:r>
              <a:rPr lang="en-US" dirty="0"/>
              <a:t>  increase has been around 20% since the 90s.</a:t>
            </a:r>
            <a:endParaRPr lang="pl-PL" dirty="0"/>
          </a:p>
          <a:p>
            <a:pPr marL="0" indent="0">
              <a:buNone/>
            </a:pPr>
            <a:endParaRPr lang="pl-PL"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6" t="36694" r="-56" b="20589"/>
          <a:stretch/>
        </p:blipFill>
        <p:spPr>
          <a:xfrm>
            <a:off x="1994792" y="1276752"/>
            <a:ext cx="8568952" cy="24402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95567065"/>
      </p:ext>
    </p:extLst>
  </p:cSld>
  <p:clrMapOvr>
    <a:masterClrMapping/>
  </p:clrMapOvr>
  <p:transition spd="slow">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664D9D-6EFF-43CB-87EB-95CB91A04A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0</TotalTime>
  <Words>1595</Words>
  <Application>Microsoft Office PowerPoint</Application>
  <PresentationFormat>Custom</PresentationFormat>
  <Paragraphs>119</Paragraphs>
  <Slides>26</Slides>
  <Notes>0</Notes>
  <HiddenSlides>1</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Ocean Waves 16x9</vt:lpstr>
      <vt:lpstr>Healthy food. Healthy life.</vt:lpstr>
      <vt:lpstr>Healthy life</vt:lpstr>
      <vt:lpstr>Phisical activity in Poland</vt:lpstr>
      <vt:lpstr>PowerPoint Presentation</vt:lpstr>
      <vt:lpstr>PowerPoint Presentation</vt:lpstr>
      <vt:lpstr>Why does polish people do sport?</vt:lpstr>
      <vt:lpstr>Well balanced diet</vt:lpstr>
      <vt:lpstr>Eco food</vt:lpstr>
      <vt:lpstr>Avability of the Eco food </vt:lpstr>
      <vt:lpstr>Interest in Eco food</vt:lpstr>
      <vt:lpstr>Diet change process</vt:lpstr>
      <vt:lpstr>Traditional Polish dishes</vt:lpstr>
      <vt:lpstr>Our dishes</vt:lpstr>
      <vt:lpstr>PowerPoint Presentation</vt:lpstr>
      <vt:lpstr>PowerPoint Presentation</vt:lpstr>
      <vt:lpstr>Polish cousine today</vt:lpstr>
      <vt:lpstr>Diagram compiled out of questionaire </vt:lpstr>
      <vt:lpstr>PowerPoint Presentation</vt:lpstr>
      <vt:lpstr>PowerPoint Presentation</vt:lpstr>
      <vt:lpstr>PowerPoint Presentation</vt:lpstr>
      <vt:lpstr>Photos from our action</vt:lpstr>
      <vt:lpstr>Our previous BSP conferences</vt:lpstr>
      <vt:lpstr>Other healthy life events in our school</vt:lpstr>
      <vt:lpstr>We want to encourage others to the healthy and well-balanced diet awareness programme!    </vt:lpstr>
      <vt:lpstr>Bibliography</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2015-05-30T23:28:38Z</dcterms:created>
  <dcterms:modified xsi:type="dcterms:W3CDTF">2015-06-06T12:53:01Z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TC029010259991</vt:lpwstr>
  </property>
</Properties>
</file>