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9" r:id="rId3"/>
    <p:sldId id="273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5942FB-AB10-4F0C-83D9-F9EFB55553A0}">
          <p14:sldIdLst>
            <p14:sldId id="260"/>
            <p14:sldId id="269"/>
            <p14:sldId id="273"/>
            <p14:sldId id="270"/>
            <p14:sldId id="27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Untitled Section" id="{84B14CC7-D90C-48BC-BDC1-C703F9EF3E7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86" y="-27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5694-F945-5342-8BCE-E419252F9848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F05E-5844-2D48-AE52-99D09B76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84820"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43438" indent="-285939" defTabSz="884820"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43751" indent="-228748" defTabSz="884820"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601252" indent="-228748" defTabSz="884820"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58753" indent="-228748" defTabSz="884820"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516255" indent="-228748" defTabSz="88482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¢"/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73757" indent="-228748" defTabSz="88482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¢"/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431255" indent="-228748" defTabSz="88482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¢"/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88757" indent="-228748" defTabSz="88482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¢"/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E428851-FCA1-4BD0-B267-4492B3A60D81}" type="slidenum">
              <a:rPr kumimoji="0" lang="en-GB" sz="1100">
                <a:solidFill>
                  <a:prstClr val="black"/>
                </a:solidFill>
              </a:rPr>
              <a:pPr>
                <a:defRPr/>
              </a:pPr>
              <a:t>3</a:t>
            </a:fld>
            <a:endParaRPr kumimoji="0" lang="en-GB" sz="11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01675"/>
            <a:ext cx="4945062" cy="34226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4937" indent="-279371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120" indent="-222227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273" indent="-222227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2426" indent="-222227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9578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2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884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1036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6B30F6-6A8A-4032-A871-3B5A8AE313E9}" type="slidenum"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t-EE" smtClean="0"/>
          </a:p>
        </p:txBody>
      </p:sp>
    </p:spTree>
    <p:extLst>
      <p:ext uri="{BB962C8B-B14F-4D97-AF65-F5344CB8AC3E}">
        <p14:creationId xmlns:p14="http://schemas.microsoft.com/office/powerpoint/2010/main" val="28424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4937" indent="-279371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120" indent="-222227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5273" indent="-222227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2426" indent="-222227" defTabSz="8714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9578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2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884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1036" indent="-222227" defTabSz="871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E59E30-50A3-4E88-A037-CEC1DA0EC5AF}" type="slidenum"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t-EE" smtClean="0"/>
          </a:p>
        </p:txBody>
      </p:sp>
    </p:spTree>
    <p:extLst>
      <p:ext uri="{BB962C8B-B14F-4D97-AF65-F5344CB8AC3E}">
        <p14:creationId xmlns:p14="http://schemas.microsoft.com/office/powerpoint/2010/main" val="38545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C9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92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60240"/>
            <a:ext cx="8915400" cy="3701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36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4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07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20280"/>
            <a:ext cx="43815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20280"/>
            <a:ext cx="43815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8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069158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22947"/>
            <a:ext cx="4376738" cy="3270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2069158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822947"/>
            <a:ext cx="4378325" cy="3270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73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1824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20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0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58467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4C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858468"/>
            <a:ext cx="5537200" cy="48121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020517"/>
            <a:ext cx="3259138" cy="38567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0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581128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972815"/>
            <a:ext cx="5943600" cy="3320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147866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4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C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C9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C9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C9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C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Sailing Ships on the Baltic Sea</a:t>
            </a:r>
            <a:endParaRPr lang="et-E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Luulea Lääne</a:t>
            </a:r>
          </a:p>
          <a:p>
            <a:r>
              <a:rPr lang="et-EE" dirty="0" smtClean="0"/>
              <a:t>Communication Director</a:t>
            </a:r>
          </a:p>
          <a:p>
            <a:r>
              <a:rPr lang="et-EE" dirty="0" smtClean="0"/>
              <a:t>AS Tallink Grupp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72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Tallink`s environmental certificates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ISO 14001:2004 environmental certificate by Lloyds Register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MARPOL Sewage Pollution Prevention Certificate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MARPOL Air Pollution Prevention Certificate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IAFS International Anti-Fouling System Certificate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MARPOL Oil Pollution Prevention Certificate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Document of Compliance for Anti-fouling System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MARPOL Garbage Pollution Prevention Attestation</a:t>
            </a:r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827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Safety on board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2800" dirty="0"/>
              <a:t>To prevent any danger and accidents SMS system is used, which is audited annually</a:t>
            </a:r>
          </a:p>
          <a:p>
            <a:r>
              <a:rPr lang="et-EE" sz="2800" dirty="0"/>
              <a:t>Following IMO and other international standards and requirements</a:t>
            </a:r>
          </a:p>
          <a:p>
            <a:r>
              <a:rPr lang="et-EE" sz="2800" dirty="0"/>
              <a:t>Strict order in the ships technical maintenance</a:t>
            </a:r>
          </a:p>
          <a:p>
            <a:r>
              <a:rPr lang="et-EE" sz="2800" dirty="0" smtClean="0"/>
              <a:t>Maximum number </a:t>
            </a:r>
            <a:r>
              <a:rPr lang="et-EE" sz="2800" dirty="0"/>
              <a:t>of safety equipment on board</a:t>
            </a:r>
          </a:p>
          <a:p>
            <a:r>
              <a:rPr lang="et-EE" sz="2800" dirty="0"/>
              <a:t>Frequent safety exercises, training of the employees</a:t>
            </a:r>
          </a:p>
        </p:txBody>
      </p:sp>
    </p:spTree>
    <p:extLst>
      <p:ext uri="{BB962C8B-B14F-4D97-AF65-F5344CB8AC3E}">
        <p14:creationId xmlns:p14="http://schemas.microsoft.com/office/powerpoint/2010/main" val="67074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Tallink`s safety certificates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Document of Compliance by Lloyds Register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Document of Compliance by Estonian Maritime Administration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Document of Compliance by Finnish Maritime Administration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Document of Compliance by Swedish Maritime Administration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t-EE" sz="2800" dirty="0"/>
              <a:t>Document of Compliance by Latvian Maritime Administration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6239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t-EE"/>
              <a:t>We Engage!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Thank you for the attention</a:t>
            </a:r>
            <a:r>
              <a:rPr lang="et-EE" dirty="0" smtClean="0"/>
              <a:t>!</a:t>
            </a:r>
          </a:p>
          <a:p>
            <a:r>
              <a:rPr lang="et-EE" dirty="0" smtClean="0"/>
              <a:t>www.tallink.com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9590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95300" y="476672"/>
            <a:ext cx="8915400" cy="5184353"/>
          </a:xfrm>
        </p:spPr>
        <p:txBody>
          <a:bodyPr/>
          <a:lstStyle/>
          <a:p>
            <a:r>
              <a:rPr lang="en-US" sz="2800" dirty="0"/>
              <a:t>Tallink is the leading European provider of leisure and business travel and sea transportation services in the Baltic Sea </a:t>
            </a:r>
            <a:r>
              <a:rPr lang="en-US" sz="2800" dirty="0" smtClean="0"/>
              <a:t>region</a:t>
            </a:r>
            <a:endParaRPr lang="en-US" sz="2800" dirty="0"/>
          </a:p>
          <a:p>
            <a:r>
              <a:rPr lang="en-US" sz="2800" dirty="0"/>
              <a:t>Fleet of 17 vessels</a:t>
            </a:r>
          </a:p>
          <a:p>
            <a:r>
              <a:rPr lang="en-US" sz="2800" dirty="0"/>
              <a:t>Operating five </a:t>
            </a:r>
            <a:r>
              <a:rPr lang="en-US" sz="2800" dirty="0" smtClean="0"/>
              <a:t>hotels</a:t>
            </a:r>
            <a:endParaRPr lang="en-US" sz="2800" dirty="0"/>
          </a:p>
          <a:p>
            <a:r>
              <a:rPr lang="en-US" sz="2800" dirty="0"/>
              <a:t>Revenue EUR 921 million  </a:t>
            </a:r>
          </a:p>
          <a:p>
            <a:r>
              <a:rPr lang="en-US" sz="2800" dirty="0"/>
              <a:t>EUR 1.7 billion asset base</a:t>
            </a:r>
          </a:p>
          <a:p>
            <a:r>
              <a:rPr lang="en-US" sz="2800" dirty="0"/>
              <a:t>Nearly 7000 employees</a:t>
            </a:r>
          </a:p>
          <a:p>
            <a:r>
              <a:rPr lang="en-US" sz="2800" dirty="0"/>
              <a:t>8.9 million passengers annually</a:t>
            </a:r>
          </a:p>
          <a:p>
            <a:r>
              <a:rPr lang="en-US" sz="2800" dirty="0"/>
              <a:t>310 thousand cargo units annually</a:t>
            </a:r>
          </a:p>
          <a:p>
            <a:r>
              <a:rPr lang="en-US" sz="2800" dirty="0"/>
              <a:t>Listed on </a:t>
            </a:r>
            <a:r>
              <a:rPr lang="en-US" sz="2800" dirty="0" err="1"/>
              <a:t>Nasdaq</a:t>
            </a:r>
            <a:r>
              <a:rPr lang="en-US" sz="2800" dirty="0"/>
              <a:t> OMX Baltic – TAL1T</a:t>
            </a:r>
          </a:p>
          <a:p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628800"/>
            <a:ext cx="3669456" cy="24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"/>
          <p:cNvGrpSpPr>
            <a:grpSpLocks/>
          </p:cNvGrpSpPr>
          <p:nvPr/>
        </p:nvGrpSpPr>
        <p:grpSpPr bwMode="auto">
          <a:xfrm>
            <a:off x="241300" y="890373"/>
            <a:ext cx="9194800" cy="5237163"/>
            <a:chOff x="93663" y="1203325"/>
            <a:chExt cx="9688512" cy="5518150"/>
          </a:xfrm>
        </p:grpSpPr>
        <p:pic>
          <p:nvPicPr>
            <p:cNvPr id="52229" name="Picture 6" descr="http://www.herbalcureandtreatments.com/Greenchakra_svg_m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912" y="3086674"/>
              <a:ext cx="1081088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866469" y="1681710"/>
              <a:ext cx="8173009" cy="4479419"/>
            </a:xfrm>
            <a:prstGeom prst="ellipse">
              <a:avLst/>
            </a:prstGeom>
            <a:noFill/>
            <a:ln w="1524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tIns="91440" rIns="45720" bIns="91440"/>
            <a:lstStyle/>
            <a:p>
              <a:pPr algn="ctr" eaLnBrk="1" hangingPunct="1">
                <a:spcBef>
                  <a:spcPts val="200"/>
                </a:spcBef>
                <a:defRPr/>
              </a:pP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52231" name="TextBox 22"/>
            <p:cNvSpPr txBox="1">
              <a:spLocks noChangeArrowheads="1"/>
            </p:cNvSpPr>
            <p:nvPr/>
          </p:nvSpPr>
          <p:spPr bwMode="auto">
            <a:xfrm>
              <a:off x="4961946" y="3384246"/>
              <a:ext cx="366713" cy="374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3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accent1"/>
                </a:buClr>
                <a:buChar char="—"/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lr>
                  <a:schemeClr val="accent1"/>
                </a:buClr>
                <a:buChar char="—"/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lr>
                  <a:schemeClr val="accent1"/>
                </a:buClr>
                <a:buFont typeface="Symbol" panose="05050102010706020507" pitchFamily="18" charset="2"/>
                <a:buChar char="·"/>
                <a:defRPr kumimoji="1"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  <a:buClrTx/>
                <a:buSzTx/>
                <a:buFontTx/>
                <a:buNone/>
              </a:pPr>
              <a:r>
                <a:rPr lang="en-GB" sz="6000" b="1" dirty="0">
                  <a:solidFill>
                    <a:srgbClr val="E5312A"/>
                  </a:solidFill>
                </a:rPr>
                <a:t>1</a:t>
              </a:r>
              <a:endParaRPr lang="en-US" sz="6000" b="1" dirty="0">
                <a:solidFill>
                  <a:srgbClr val="E5312A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7592" y="3892984"/>
              <a:ext cx="2520820" cy="1222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Varied on-board experience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Travel packages and excursions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Addressing all budget ranges and customer preferences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43087" y="5747979"/>
              <a:ext cx="2520820" cy="971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We proactively seek  compliance with the highest standards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chemeClr val="tx1"/>
                  </a:solidFill>
                  <a:ea typeface="SC STKaiti"/>
                  <a:cs typeface="SC STKaiti"/>
                </a:rPr>
                <a:t>In </a:t>
              </a:r>
              <a:r>
                <a:rPr lang="en-GB" sz="1000" dirty="0" smtClean="0">
                  <a:solidFill>
                    <a:schemeClr val="tx1"/>
                  </a:solidFill>
                  <a:ea typeface="SC STKaiti"/>
                  <a:cs typeface="SC STKaiti"/>
                </a:rPr>
                <a:t>201</a:t>
              </a:r>
              <a:r>
                <a:rPr lang="et-EE" sz="1000" dirty="0">
                  <a:solidFill>
                    <a:schemeClr val="tx1"/>
                  </a:solidFill>
                  <a:ea typeface="SC STKaiti"/>
                  <a:cs typeface="SC STKaiti"/>
                </a:rPr>
                <a:t>4</a:t>
              </a:r>
              <a:r>
                <a:rPr lang="en-GB" sz="1000" dirty="0" smtClean="0">
                  <a:solidFill>
                    <a:schemeClr val="tx1"/>
                  </a:solidFill>
                  <a:ea typeface="SC STKaiti"/>
                  <a:cs typeface="SC STKaiti"/>
                </a:rPr>
                <a:t>, </a:t>
              </a:r>
              <a:r>
                <a:rPr lang="en-GB" sz="1000" dirty="0">
                  <a:solidFill>
                    <a:schemeClr val="tx1"/>
                  </a:solidFill>
                  <a:ea typeface="SC STKaiti"/>
                  <a:cs typeface="SC STKaiti"/>
                </a:rPr>
                <a:t>only </a:t>
              </a:r>
              <a:r>
                <a:rPr lang="et-EE" sz="1000" dirty="0">
                  <a:solidFill>
                    <a:schemeClr val="tx1"/>
                  </a:solidFill>
                  <a:ea typeface="SC STKaiti"/>
                  <a:cs typeface="SC STKaiti"/>
                </a:rPr>
                <a:t>2</a:t>
              </a:r>
              <a:r>
                <a:rPr lang="en-GB" sz="1000" dirty="0" smtClean="0">
                  <a:solidFill>
                    <a:schemeClr val="tx1"/>
                  </a:solidFill>
                  <a:ea typeface="SC STKaiti"/>
                  <a:cs typeface="SC STKaiti"/>
                </a:rPr>
                <a:t> </a:t>
              </a:r>
              <a:r>
                <a:rPr lang="en-GB" sz="1000" dirty="0">
                  <a:solidFill>
                    <a:schemeClr val="tx1"/>
                  </a:solidFill>
                  <a:ea typeface="SC STKaiti"/>
                  <a:cs typeface="SC STKaiti"/>
                </a:rPr>
                <a:t>of the </a:t>
              </a:r>
              <a:r>
                <a:rPr lang="et-EE" sz="1000" dirty="0">
                  <a:solidFill>
                    <a:schemeClr val="tx1"/>
                  </a:solidFill>
                  <a:ea typeface="SC STKaiti"/>
                  <a:cs typeface="SC STKaiti"/>
                </a:rPr>
                <a:t>over </a:t>
              </a:r>
              <a:r>
                <a:rPr lang="en-GB" sz="1000" dirty="0">
                  <a:solidFill>
                    <a:schemeClr val="tx1"/>
                  </a:solidFill>
                  <a:ea typeface="SC STKaiti"/>
                  <a:cs typeface="SC STKaiti"/>
                </a:rPr>
                <a:t>9</a:t>
              </a:r>
              <a:r>
                <a:rPr lang="et-EE" sz="1000" dirty="0">
                  <a:solidFill>
                    <a:schemeClr val="tx1"/>
                  </a:solidFill>
                  <a:ea typeface="SC STKaiti"/>
                  <a:cs typeface="SC STKaiti"/>
                </a:rPr>
                <a:t>000</a:t>
              </a:r>
              <a:r>
                <a:rPr lang="en-GB" sz="1000" dirty="0">
                  <a:solidFill>
                    <a:schemeClr val="tx1"/>
                  </a:solidFill>
                  <a:ea typeface="SC STKaiti"/>
                  <a:cs typeface="SC STKaiti"/>
                </a:rPr>
                <a:t> scheduled trips </a:t>
              </a:r>
              <a:r>
                <a:rPr lang="et-EE" sz="1000" dirty="0" err="1">
                  <a:solidFill>
                    <a:schemeClr val="tx1"/>
                  </a:solidFill>
                  <a:ea typeface="SC STKaiti"/>
                  <a:cs typeface="SC STKaiti"/>
                </a:rPr>
                <a:t>were</a:t>
              </a:r>
              <a:r>
                <a:rPr lang="en-GB" sz="1000" dirty="0">
                  <a:solidFill>
                    <a:schemeClr val="tx1"/>
                  </a:solidFill>
                  <a:ea typeface="SC STKaiti"/>
                  <a:cs typeface="SC STKaiti"/>
                </a:rPr>
                <a:t> cancelled for technical reasons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7592" y="3496561"/>
              <a:ext cx="2520820" cy="398096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Comprehensive offer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43087" y="5378318"/>
              <a:ext cx="2520820" cy="396424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High safety and</a:t>
              </a:r>
              <a:b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</a:b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environmental standards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84260" y="2078134"/>
              <a:ext cx="2520820" cy="11156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841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Variety of short cruises between key cities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Optimised schedules with frequent and reliable departures all year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Established relationships with port authorities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4260" y="1681710"/>
              <a:ext cx="2520820" cy="394751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Extensive route network </a:t>
              </a:r>
              <a:endParaRPr lang="en-GB" sz="1200" b="1" i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263028" y="3892984"/>
              <a:ext cx="2519147" cy="12227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 err="1">
                  <a:solidFill>
                    <a:srgbClr val="000000"/>
                  </a:solidFill>
                  <a:ea typeface="SC STKaiti"/>
                  <a:cs typeface="SC STKaiti"/>
                </a:rPr>
                <a:t>Silja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 Line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 and Tallink are the most recognised cruise brands in the </a:t>
              </a:r>
              <a:r>
                <a:rPr lang="et-EE" sz="1000" dirty="0" err="1">
                  <a:solidFill>
                    <a:srgbClr val="000000"/>
                  </a:solidFill>
                  <a:ea typeface="SC STKaiti"/>
                  <a:cs typeface="SC STKaiti"/>
                </a:rPr>
                <a:t>Northern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 Baltic Sea </a:t>
              </a:r>
              <a:r>
                <a:rPr lang="et-EE" sz="1000" dirty="0" err="1">
                  <a:solidFill>
                    <a:srgbClr val="000000"/>
                  </a:solidFill>
                  <a:ea typeface="SC STKaiti"/>
                  <a:cs typeface="SC STKaiti"/>
                </a:rPr>
                <a:t>Region</a:t>
              </a:r>
              <a:endParaRPr lang="en-GB" sz="1000" dirty="0">
                <a:solidFill>
                  <a:srgbClr val="000000"/>
                </a:solidFill>
                <a:ea typeface="SC STKaiti"/>
                <a:cs typeface="SC STKaiti"/>
              </a:endParaRP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ea typeface="SC STKaiti"/>
                <a:cs typeface="SC STKaiti"/>
              </a:endParaRP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They are associated with a quality customer experience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263028" y="3496561"/>
              <a:ext cx="2519147" cy="398096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Strong quality brand</a:t>
              </a:r>
              <a:r>
                <a:rPr lang="et-EE" sz="1200" b="1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endParaRPr lang="en-GB" sz="12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90055" y="1785415"/>
              <a:ext cx="2520820" cy="1082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1</a:t>
              </a: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0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core vessels have an average age of </a:t>
              </a: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11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.</a:t>
              </a: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8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years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Ice class vessels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Luxurious on-board experience, e.g. spacious shopping areas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90055" y="1394010"/>
              <a:ext cx="2520820" cy="394751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Modern fleet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506053" y="4801246"/>
              <a:ext cx="3097915" cy="287700"/>
            </a:xfrm>
            <a:prstGeom prst="roundRect">
              <a:avLst/>
            </a:prstGeom>
            <a:noFill/>
            <a:ln w="9525"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65200" eaLnBrk="1" hangingPunct="1">
                <a:spcBef>
                  <a:spcPts val="200"/>
                </a:spcBef>
                <a:defRPr/>
              </a:pPr>
              <a:r>
                <a:rPr lang="en-GB" sz="1100" b="1" dirty="0">
                  <a:solidFill>
                    <a:srgbClr val="000000"/>
                  </a:solidFill>
                  <a:cs typeface="Arial" pitchFamily="34" charset="0"/>
                </a:rPr>
                <a:t>4</a:t>
              </a:r>
              <a:r>
                <a:rPr lang="et-EE" sz="1100" b="1" dirty="0">
                  <a:solidFill>
                    <a:srgbClr val="000000"/>
                  </a:solidFill>
                  <a:cs typeface="Arial" pitchFamily="34" charset="0"/>
                </a:rPr>
                <a:t>7</a:t>
              </a:r>
              <a:r>
                <a:rPr lang="en-GB" sz="1100" b="1" dirty="0">
                  <a:solidFill>
                    <a:srgbClr val="000000"/>
                  </a:solidFill>
                  <a:cs typeface="Arial" pitchFamily="34" charset="0"/>
                </a:rPr>
                <a:t>% Market share of </a:t>
              </a:r>
              <a:r>
                <a:rPr lang="et-EE" sz="1100" b="1" dirty="0" err="1">
                  <a:solidFill>
                    <a:srgbClr val="000000"/>
                  </a:solidFill>
                  <a:cs typeface="Arial" pitchFamily="34" charset="0"/>
                </a:rPr>
                <a:t>the</a:t>
              </a:r>
              <a:r>
                <a:rPr lang="et-EE" sz="11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GB" sz="1100" b="1" dirty="0">
                  <a:solidFill>
                    <a:srgbClr val="000000"/>
                  </a:solidFill>
                  <a:cs typeface="Arial" pitchFamily="34" charset="0"/>
                </a:rPr>
                <a:t>N</a:t>
              </a:r>
              <a:r>
                <a:rPr lang="et-EE" sz="1100" b="1" dirty="0" err="1">
                  <a:solidFill>
                    <a:srgbClr val="000000"/>
                  </a:solidFill>
                  <a:cs typeface="Arial" pitchFamily="34" charset="0"/>
                </a:rPr>
                <a:t>orthern</a:t>
              </a:r>
              <a:r>
                <a:rPr lang="et-EE" sz="11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GB" sz="1100" b="1" dirty="0">
                  <a:solidFill>
                    <a:srgbClr val="000000"/>
                  </a:solidFill>
                  <a:cs typeface="Arial" pitchFamily="34" charset="0"/>
                </a:rPr>
                <a:t>B</a:t>
              </a:r>
              <a:r>
                <a:rPr lang="et-EE" sz="1100" b="1" dirty="0" err="1">
                  <a:solidFill>
                    <a:srgbClr val="000000"/>
                  </a:solidFill>
                  <a:cs typeface="Arial" pitchFamily="34" charset="0"/>
                </a:rPr>
                <a:t>altic</a:t>
              </a:r>
              <a:r>
                <a:rPr lang="et-EE" sz="11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GB" sz="1100" b="1" dirty="0">
                  <a:solidFill>
                    <a:srgbClr val="000000"/>
                  </a:solidFill>
                  <a:cs typeface="Arial" pitchFamily="34" charset="0"/>
                </a:rPr>
                <a:t>S</a:t>
              </a:r>
              <a:r>
                <a:rPr lang="et-EE" sz="1100" b="1" dirty="0">
                  <a:solidFill>
                    <a:srgbClr val="000000"/>
                  </a:solidFill>
                  <a:cs typeface="Arial" pitchFamily="34" charset="0"/>
                </a:rPr>
                <a:t>ea </a:t>
              </a:r>
              <a:r>
                <a:rPr lang="et-EE" sz="1100" b="1" dirty="0" err="1">
                  <a:solidFill>
                    <a:srgbClr val="000000"/>
                  </a:solidFill>
                  <a:cs typeface="Arial" pitchFamily="34" charset="0"/>
                </a:rPr>
                <a:t>Region</a:t>
              </a:r>
              <a:r>
                <a:rPr lang="en-GB" sz="1100" b="1" dirty="0">
                  <a:solidFill>
                    <a:srgbClr val="000000"/>
                  </a:solidFill>
                  <a:cs typeface="Arial" pitchFamily="34" charset="0"/>
                </a:rPr>
                <a:t> passenger market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9122" y="2078134"/>
              <a:ext cx="2519147" cy="11156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21 own sales offices </a:t>
              </a:r>
              <a:endParaRPr lang="et-EE" sz="1000" dirty="0">
                <a:solidFill>
                  <a:srgbClr val="000000"/>
                </a:solidFill>
                <a:ea typeface="SC STKaiti"/>
                <a:cs typeface="SC STKaiti"/>
              </a:endParaRP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Network of &gt;1,800 travel agents and tour operators worldwide </a:t>
              </a: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Growing online presence and call centres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122" y="1681710"/>
              <a:ext cx="2519147" cy="394751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Extensive Sales Network</a:t>
              </a:r>
            </a:p>
          </p:txBody>
        </p:sp>
        <p:sp>
          <p:nvSpPr>
            <p:cNvPr id="52245" name="Oval 195"/>
            <p:cNvSpPr>
              <a:spLocks noChangeAspect="1" noChangeArrowheads="1"/>
            </p:cNvSpPr>
            <p:nvPr/>
          </p:nvSpPr>
          <p:spPr bwMode="gray">
            <a:xfrm>
              <a:off x="515938" y="1509713"/>
              <a:ext cx="433387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7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  <p:sp>
          <p:nvSpPr>
            <p:cNvPr id="52246" name="Oval 195"/>
            <p:cNvSpPr>
              <a:spLocks noChangeAspect="1" noChangeArrowheads="1"/>
            </p:cNvSpPr>
            <p:nvPr/>
          </p:nvSpPr>
          <p:spPr bwMode="gray">
            <a:xfrm>
              <a:off x="3460750" y="1203325"/>
              <a:ext cx="433388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1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  <p:sp>
          <p:nvSpPr>
            <p:cNvPr id="52247" name="Oval 195"/>
            <p:cNvSpPr>
              <a:spLocks noChangeAspect="1" noChangeArrowheads="1"/>
            </p:cNvSpPr>
            <p:nvPr/>
          </p:nvSpPr>
          <p:spPr bwMode="gray">
            <a:xfrm>
              <a:off x="6513513" y="1509713"/>
              <a:ext cx="433387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2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  <p:sp>
          <p:nvSpPr>
            <p:cNvPr id="52248" name="Oval 195"/>
            <p:cNvSpPr>
              <a:spLocks noChangeAspect="1" noChangeArrowheads="1"/>
            </p:cNvSpPr>
            <p:nvPr/>
          </p:nvSpPr>
          <p:spPr bwMode="gray">
            <a:xfrm>
              <a:off x="93663" y="3336925"/>
              <a:ext cx="433387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6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  <p:sp>
          <p:nvSpPr>
            <p:cNvPr id="52249" name="Oval 195"/>
            <p:cNvSpPr>
              <a:spLocks noChangeAspect="1" noChangeArrowheads="1"/>
            </p:cNvSpPr>
            <p:nvPr/>
          </p:nvSpPr>
          <p:spPr bwMode="gray">
            <a:xfrm>
              <a:off x="5281613" y="5229225"/>
              <a:ext cx="433387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4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  <p:sp>
          <p:nvSpPr>
            <p:cNvPr id="52250" name="Oval 195"/>
            <p:cNvSpPr>
              <a:spLocks noChangeAspect="1" noChangeArrowheads="1"/>
            </p:cNvSpPr>
            <p:nvPr/>
          </p:nvSpPr>
          <p:spPr bwMode="gray">
            <a:xfrm>
              <a:off x="7092950" y="3336925"/>
              <a:ext cx="433388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3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  <p:sp>
          <p:nvSpPr>
            <p:cNvPr id="74" name="Text Box 14"/>
            <p:cNvSpPr txBox="1">
              <a:spLocks noChangeArrowheads="1"/>
            </p:cNvSpPr>
            <p:nvPr/>
          </p:nvSpPr>
          <p:spPr bwMode="gray">
            <a:xfrm>
              <a:off x="8852131" y="4602197"/>
              <a:ext cx="550332" cy="18064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marL="285750" indent="-28575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spcBef>
                  <a:spcPts val="200"/>
                </a:spcBef>
                <a:defRPr/>
              </a:pPr>
              <a:r>
                <a:rPr lang="en-GB" sz="800" b="1" dirty="0" smtClean="0">
                  <a:solidFill>
                    <a:srgbClr val="004C93"/>
                  </a:solidFill>
                </a:rPr>
                <a:t>Finland</a:t>
              </a:r>
              <a:endParaRPr lang="en-US" sz="800" b="1" dirty="0">
                <a:solidFill>
                  <a:srgbClr val="004C93"/>
                </a:solidFill>
              </a:endParaRPr>
            </a:p>
          </p:txBody>
        </p:sp>
        <p:grpSp>
          <p:nvGrpSpPr>
            <p:cNvPr id="52252" name="Group 74"/>
            <p:cNvGrpSpPr>
              <a:grpSpLocks noChangeAspect="1"/>
            </p:cNvGrpSpPr>
            <p:nvPr/>
          </p:nvGrpSpPr>
          <p:grpSpPr bwMode="auto">
            <a:xfrm>
              <a:off x="9018588" y="4424363"/>
              <a:ext cx="215900" cy="207962"/>
              <a:chOff x="6744806" y="6218237"/>
              <a:chExt cx="434766" cy="415926"/>
            </a:xfrm>
          </p:grpSpPr>
          <p:pic>
            <p:nvPicPr>
              <p:cNvPr id="52264" name="Picture 6" descr="http://www.herbalcureandtreatments.com/Greenchakra_svg_m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4806" y="6218237"/>
                <a:ext cx="434766" cy="415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65" name="TextBox 76"/>
              <p:cNvSpPr txBox="1">
                <a:spLocks noChangeArrowheads="1"/>
              </p:cNvSpPr>
              <p:nvPr/>
            </p:nvSpPr>
            <p:spPr bwMode="auto">
              <a:xfrm>
                <a:off x="6778908" y="6238610"/>
                <a:ext cx="366562" cy="37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3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¢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Char char="—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Char char="—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Font typeface="Symbol" panose="05050102010706020507" pitchFamily="18" charset="2"/>
                  <a:buChar char="·"/>
                  <a:defRPr kumimoji="1"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200"/>
                  </a:spcBef>
                  <a:buClrTx/>
                  <a:buSzTx/>
                  <a:buFontTx/>
                  <a:buNone/>
                </a:pPr>
                <a:r>
                  <a:rPr lang="en-GB" sz="800" b="1">
                    <a:solidFill>
                      <a:srgbClr val="FF0000"/>
                    </a:solidFill>
                  </a:rPr>
                  <a:t>1</a:t>
                </a:r>
                <a:endParaRPr lang="en-US" sz="8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253" name="Group 77"/>
            <p:cNvGrpSpPr>
              <a:grpSpLocks noChangeAspect="1"/>
            </p:cNvGrpSpPr>
            <p:nvPr/>
          </p:nvGrpSpPr>
          <p:grpSpPr bwMode="auto">
            <a:xfrm>
              <a:off x="8410575" y="4424363"/>
              <a:ext cx="241300" cy="207962"/>
              <a:chOff x="8329879" y="5221701"/>
              <a:chExt cx="301044" cy="288000"/>
            </a:xfrm>
          </p:grpSpPr>
          <p:pic>
            <p:nvPicPr>
              <p:cNvPr id="52262" name="Picture 6" descr="http://www.herbalcureandtreatments.com/Greenchakra_svg_med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9879" y="5221701"/>
                <a:ext cx="301044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63" name="TextBox 79"/>
              <p:cNvSpPr txBox="1">
                <a:spLocks noChangeArrowheads="1"/>
              </p:cNvSpPr>
              <p:nvPr/>
            </p:nvSpPr>
            <p:spPr bwMode="auto">
              <a:xfrm>
                <a:off x="8353492" y="5235808"/>
                <a:ext cx="253818" cy="26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3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¢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Char char="—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Char char="—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Font typeface="Symbol" panose="05050102010706020507" pitchFamily="18" charset="2"/>
                  <a:buChar char="·"/>
                  <a:defRPr kumimoji="1"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200"/>
                  </a:spcBef>
                  <a:buClrTx/>
                  <a:buSzTx/>
                  <a:buFontTx/>
                  <a:buNone/>
                </a:pPr>
                <a:r>
                  <a:rPr lang="en-GB" sz="800" b="1">
                    <a:solidFill>
                      <a:srgbClr val="FF0000"/>
                    </a:solidFill>
                  </a:rPr>
                  <a:t>1</a:t>
                </a:r>
                <a:endParaRPr lang="en-US" sz="8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1" name="Text Box 14"/>
            <p:cNvSpPr txBox="1">
              <a:spLocks noChangeArrowheads="1"/>
            </p:cNvSpPr>
            <p:nvPr/>
          </p:nvSpPr>
          <p:spPr bwMode="gray">
            <a:xfrm>
              <a:off x="8254964" y="4602197"/>
              <a:ext cx="550331" cy="18064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marL="285750" indent="-28575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spcBef>
                  <a:spcPts val="200"/>
                </a:spcBef>
                <a:defRPr/>
              </a:pPr>
              <a:r>
                <a:rPr lang="en-GB" sz="800" b="1" dirty="0" smtClean="0">
                  <a:solidFill>
                    <a:srgbClr val="004C93"/>
                  </a:solidFill>
                </a:rPr>
                <a:t>Estonia</a:t>
              </a:r>
            </a:p>
          </p:txBody>
        </p:sp>
        <p:grpSp>
          <p:nvGrpSpPr>
            <p:cNvPr id="52255" name="Group 81"/>
            <p:cNvGrpSpPr>
              <a:grpSpLocks noChangeAspect="1"/>
            </p:cNvGrpSpPr>
            <p:nvPr/>
          </p:nvGrpSpPr>
          <p:grpSpPr bwMode="auto">
            <a:xfrm>
              <a:off x="7854950" y="4433888"/>
              <a:ext cx="217488" cy="207962"/>
              <a:chOff x="6744806" y="6218237"/>
              <a:chExt cx="434766" cy="415926"/>
            </a:xfrm>
          </p:grpSpPr>
          <p:pic>
            <p:nvPicPr>
              <p:cNvPr id="52260" name="Picture 6" descr="http://www.herbalcureandtreatments.com/Greenchakra_svg_m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4806" y="6218237"/>
                <a:ext cx="434766" cy="415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61" name="TextBox 83"/>
              <p:cNvSpPr txBox="1">
                <a:spLocks noChangeArrowheads="1"/>
              </p:cNvSpPr>
              <p:nvPr/>
            </p:nvSpPr>
            <p:spPr bwMode="auto">
              <a:xfrm>
                <a:off x="6778908" y="6238610"/>
                <a:ext cx="366562" cy="37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3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¢"/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accent1"/>
                  </a:buClr>
                  <a:buChar char="—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buClr>
                    <a:schemeClr val="accent1"/>
                  </a:buClr>
                  <a:buChar char="—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buClr>
                    <a:schemeClr val="accent1"/>
                  </a:buClr>
                  <a:buFont typeface="Symbol" panose="05050102010706020507" pitchFamily="18" charset="2"/>
                  <a:buChar char="·"/>
                  <a:defRPr kumimoji="1"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200"/>
                  </a:spcBef>
                  <a:buClrTx/>
                  <a:buSzTx/>
                  <a:buFontTx/>
                  <a:buNone/>
                </a:pPr>
                <a:r>
                  <a:rPr lang="en-GB" sz="800" b="1">
                    <a:solidFill>
                      <a:srgbClr val="FF0000"/>
                    </a:solidFill>
                  </a:rPr>
                  <a:t>1</a:t>
                </a:r>
                <a:endParaRPr lang="en-US" sz="8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5" name="Text Box 14"/>
            <p:cNvSpPr txBox="1">
              <a:spLocks noChangeArrowheads="1"/>
            </p:cNvSpPr>
            <p:nvPr/>
          </p:nvSpPr>
          <p:spPr bwMode="gray">
            <a:xfrm>
              <a:off x="7687904" y="4602197"/>
              <a:ext cx="552004" cy="180649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marL="285750" indent="-28575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5200">
                <a:defRPr kumimoji="1"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52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¢"/>
                <a:defRPr kumimoji="1"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spcBef>
                  <a:spcPts val="200"/>
                </a:spcBef>
                <a:defRPr/>
              </a:pPr>
              <a:r>
                <a:rPr lang="en-GB" sz="800" b="1" dirty="0" smtClean="0">
                  <a:solidFill>
                    <a:srgbClr val="004C93"/>
                  </a:solidFill>
                </a:rPr>
                <a:t>Sweden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99644" y="5747979"/>
              <a:ext cx="2520819" cy="9734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8.9M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passengers in 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201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4</a:t>
              </a:r>
              <a:endParaRPr lang="en-GB" sz="1000" dirty="0">
                <a:solidFill>
                  <a:srgbClr val="000000"/>
                </a:solidFill>
                <a:ea typeface="SC STKaiti"/>
                <a:cs typeface="SC STKaiti"/>
              </a:endParaRP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t-EE" sz="1000" dirty="0" err="1" smtClean="0">
                  <a:solidFill>
                    <a:srgbClr val="000000"/>
                  </a:solidFill>
                  <a:ea typeface="SC STKaiti"/>
                  <a:cs typeface="SC STKaiti"/>
                </a:rPr>
                <a:t>Nearly</a:t>
              </a: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 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1.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8</a:t>
              </a: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m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illion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 Club One card holders growing at </a:t>
              </a:r>
              <a:r>
                <a:rPr lang="et-EE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11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% </a:t>
              </a:r>
              <a:r>
                <a:rPr lang="en-GB" sz="1000" dirty="0">
                  <a:solidFill>
                    <a:srgbClr val="000000"/>
                  </a:solidFill>
                  <a:ea typeface="SC STKaiti"/>
                  <a:cs typeface="SC STKaiti"/>
                </a:rPr>
                <a:t>in </a:t>
              </a:r>
              <a:r>
                <a:rPr lang="en-GB" sz="1000" dirty="0" smtClean="0">
                  <a:solidFill>
                    <a:srgbClr val="000000"/>
                  </a:solidFill>
                  <a:ea typeface="SC STKaiti"/>
                  <a:cs typeface="SC STKaiti"/>
                </a:rPr>
                <a:t>201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4</a:t>
              </a:r>
              <a:endParaRPr lang="en-GB" sz="1000" dirty="0">
                <a:solidFill>
                  <a:srgbClr val="000000"/>
                </a:solidFill>
                <a:ea typeface="SC STKaiti"/>
                <a:cs typeface="SC STKaiti"/>
              </a:endParaRPr>
            </a:p>
            <a:p>
              <a:pPr marL="180975" lvl="1" indent="-179388" eaLnBrk="1" hangingPunct="1">
                <a:spcBef>
                  <a:spcPts val="200"/>
                </a:spcBef>
                <a:buClr>
                  <a:srgbClr val="074085"/>
                </a:buClr>
                <a:buSzPct val="150000"/>
                <a:buFont typeface="Arial" pitchFamily="34" charset="0"/>
                <a:buChar char="•"/>
                <a:defRPr/>
              </a:pPr>
              <a:r>
                <a:rPr lang="et-EE" sz="1000" dirty="0" err="1">
                  <a:solidFill>
                    <a:srgbClr val="000000"/>
                  </a:solidFill>
                  <a:ea typeface="SC STKaiti"/>
                  <a:cs typeface="SC STKaiti"/>
                </a:rPr>
                <a:t>Every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 </a:t>
              </a:r>
              <a:r>
                <a:rPr lang="et-EE" sz="1000" dirty="0" err="1">
                  <a:solidFill>
                    <a:srgbClr val="000000"/>
                  </a:solidFill>
                  <a:ea typeface="SC STKaiti"/>
                  <a:cs typeface="SC STKaiti"/>
                </a:rPr>
                <a:t>third</a:t>
              </a:r>
              <a:r>
                <a:rPr lang="et-EE" sz="1000" dirty="0">
                  <a:solidFill>
                    <a:srgbClr val="000000"/>
                  </a:solidFill>
                  <a:ea typeface="SC STKaiti"/>
                  <a:cs typeface="SC STKaiti"/>
                </a:rPr>
                <a:t> passenger is a club one member.</a:t>
              </a:r>
              <a:endParaRPr lang="en-GB" sz="1000" dirty="0">
                <a:solidFill>
                  <a:srgbClr val="000000"/>
                </a:solidFill>
                <a:ea typeface="SC STKaiti"/>
                <a:cs typeface="SC STKait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99644" y="5356574"/>
              <a:ext cx="2520819" cy="394751"/>
            </a:xfrm>
            <a:prstGeom prst="rect">
              <a:avLst/>
            </a:prstGeom>
            <a:solidFill>
              <a:srgbClr val="004C93"/>
            </a:solidFill>
            <a:ln w="9525">
              <a:solidFill>
                <a:srgbClr val="004C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spcBef>
                  <a:spcPts val="200"/>
                </a:spcBef>
                <a:defRPr/>
              </a:pPr>
              <a:r>
                <a:rPr lang="en-GB" sz="1200" b="1" dirty="0">
                  <a:solidFill>
                    <a:srgbClr val="FFFFFF"/>
                  </a:solidFill>
                  <a:cs typeface="Arial" pitchFamily="34" charset="0"/>
                </a:rPr>
                <a:t>Loyal customer base</a:t>
              </a:r>
            </a:p>
          </p:txBody>
        </p:sp>
        <p:sp>
          <p:nvSpPr>
            <p:cNvPr id="52259" name="Oval 195"/>
            <p:cNvSpPr>
              <a:spLocks noChangeAspect="1" noChangeArrowheads="1"/>
            </p:cNvSpPr>
            <p:nvPr/>
          </p:nvSpPr>
          <p:spPr bwMode="gray">
            <a:xfrm>
              <a:off x="1971675" y="5165725"/>
              <a:ext cx="433388" cy="431800"/>
            </a:xfrm>
            <a:prstGeom prst="ellipse">
              <a:avLst/>
            </a:prstGeom>
            <a:solidFill>
              <a:srgbClr val="004C9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46800" rIns="46800" anchor="ctr"/>
            <a:lstStyle>
              <a:lvl1pPr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200"/>
                </a:spcBef>
              </a:pPr>
              <a:r>
                <a:rPr lang="it-IT" b="1">
                  <a:solidFill>
                    <a:srgbClr val="FFFFFF"/>
                  </a:solidFill>
                  <a:ea typeface="MS PGothic" panose="020B0600070205080204" pitchFamily="34" charset="-128"/>
                  <a:cs typeface="ヒラギノ角ゴ ProN W3"/>
                  <a:sym typeface="Wingdings" panose="05000000000000000000" pitchFamily="2" charset="2"/>
                </a:rPr>
                <a:t>5</a:t>
              </a:r>
              <a:endParaRPr lang="it-IT" b="1">
                <a:solidFill>
                  <a:srgbClr val="FFFFFF"/>
                </a:solidFill>
                <a:ea typeface="MS PGothic" panose="020B0600070205080204" pitchFamily="34" charset="-128"/>
                <a:cs typeface="ヒラギノ角ゴ ProN W3"/>
              </a:endParaRPr>
            </a:p>
          </p:txBody>
        </p:sp>
      </p:grp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69" y="212413"/>
            <a:ext cx="8915400" cy="677960"/>
          </a:xfrm>
        </p:spPr>
        <p:txBody>
          <a:bodyPr/>
          <a:lstStyle/>
          <a:p>
            <a:r>
              <a:rPr lang="en-US" sz="3200" dirty="0" smtClean="0">
                <a:solidFill>
                  <a:srgbClr val="004C93"/>
                </a:solidFill>
              </a:rPr>
              <a:t>Unrivalled suite of competitive advantages</a:t>
            </a:r>
          </a:p>
        </p:txBody>
      </p:sp>
      <p:pic>
        <p:nvPicPr>
          <p:cNvPr id="52228" name="Picture 3" descr="J:\Maritime US\Deals\TAL54500IB -\Due Diligence\Data Room\VDR Online\Inbox from company (to be allocated)\120626 - Various_(Harri)\tallink_logo_2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66" y="3658659"/>
            <a:ext cx="2967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BQ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62063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VIC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309688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SE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94163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G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660650"/>
            <a:ext cx="2124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BP_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643188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gray">
          <a:xfrm>
            <a:off x="2600325" y="1266825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 b="1"/>
              <a:t>Baltic Queen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2009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</a:t>
            </a:r>
            <a:r>
              <a:rPr lang="et-EE" sz="1200"/>
              <a:t>:</a:t>
            </a:r>
            <a:r>
              <a:rPr lang="en-US" sz="1200"/>
              <a:t> 212m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2800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1130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gray">
          <a:xfrm>
            <a:off x="2625725" y="2635250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Baltic Princess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</a:t>
            </a:r>
            <a:r>
              <a:rPr lang="et-EE" sz="1200"/>
              <a:t>8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</a:t>
            </a:r>
            <a:r>
              <a:rPr lang="et-EE" sz="1200"/>
              <a:t>:</a:t>
            </a:r>
            <a:r>
              <a:rPr lang="en-US" sz="1200"/>
              <a:t> 212m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2800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1130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gray">
          <a:xfrm>
            <a:off x="2635250" y="4095750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Silja Europa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</a:t>
            </a:r>
            <a:r>
              <a:rPr lang="et-EE" sz="1200"/>
              <a:t>1993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</a:t>
            </a:r>
            <a:r>
              <a:rPr lang="et-EE" sz="1200"/>
              <a:t>:</a:t>
            </a:r>
            <a:r>
              <a:rPr lang="en-US" sz="1200"/>
              <a:t> </a:t>
            </a:r>
            <a:r>
              <a:rPr lang="et-EE" sz="1200"/>
              <a:t>202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</a:t>
            </a:r>
            <a:r>
              <a:rPr lang="et-EE" sz="1200"/>
              <a:t>3123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</a:t>
            </a:r>
            <a:r>
              <a:rPr lang="et-EE" sz="1200"/>
              <a:t>932</a:t>
            </a:r>
            <a:endParaRPr lang="en-US" sz="120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gray">
          <a:xfrm>
            <a:off x="6988175" y="2643188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Galaxy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</a:t>
            </a:r>
            <a:r>
              <a:rPr lang="et-EE" sz="1200"/>
              <a:t>6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</a:t>
            </a:r>
            <a:r>
              <a:rPr lang="et-EE" sz="1200"/>
              <a:t>:</a:t>
            </a:r>
            <a:r>
              <a:rPr lang="en-US" sz="1200"/>
              <a:t> 2</a:t>
            </a:r>
            <a:r>
              <a:rPr lang="et-EE" sz="1200"/>
              <a:t>12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2800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1130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gray">
          <a:xfrm>
            <a:off x="6997700" y="1311275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Victoria I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</a:t>
            </a:r>
            <a:r>
              <a:rPr lang="et-EE" sz="1200"/>
              <a:t>4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</a:t>
            </a:r>
            <a:r>
              <a:rPr lang="et-EE" sz="1200"/>
              <a:t>:</a:t>
            </a:r>
            <a:r>
              <a:rPr lang="en-US" sz="1200"/>
              <a:t> </a:t>
            </a:r>
            <a:r>
              <a:rPr lang="et-EE" sz="1200"/>
              <a:t>193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</a:t>
            </a:r>
            <a:r>
              <a:rPr lang="et-EE" sz="1200"/>
              <a:t>500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1</a:t>
            </a:r>
            <a:r>
              <a:rPr lang="et-EE" sz="1200"/>
              <a:t>030</a:t>
            </a:r>
            <a:endParaRPr lang="en-US" sz="1200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gray">
          <a:xfrm>
            <a:off x="933450" y="2227263"/>
            <a:ext cx="11938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Tallinn-Helsinki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gray">
          <a:xfrm>
            <a:off x="804863" y="3633788"/>
            <a:ext cx="13874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Turku-Stockholm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gray">
          <a:xfrm>
            <a:off x="966788" y="5081588"/>
            <a:ext cx="1092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Chartered out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gray">
          <a:xfrm>
            <a:off x="5194300" y="2284413"/>
            <a:ext cx="14097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Tallinn-Stockholm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gray">
          <a:xfrm>
            <a:off x="5173663" y="3625850"/>
            <a:ext cx="1339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Turku-Stockholm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gray">
          <a:xfrm>
            <a:off x="414338" y="404664"/>
            <a:ext cx="8928100" cy="600075"/>
          </a:xfrm>
          <a:prstGeom prst="rect">
            <a:avLst/>
          </a:prstGeom>
          <a:solidFill>
            <a:schemeClr val="bg1"/>
          </a:solidFill>
          <a:ln w="28575">
            <a:solidFill>
              <a:srgbClr val="004C93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et-EE" b="1">
                <a:solidFill>
                  <a:srgbClr val="004C93"/>
                </a:solidFill>
              </a:rPr>
              <a:t>Tallink has invested 1.3 billion EUR to create a modern fleet</a:t>
            </a:r>
            <a:endParaRPr kumimoji="0" lang="en-US" b="1">
              <a:solidFill>
                <a:srgbClr val="004C93"/>
              </a:solidFill>
            </a:endParaRPr>
          </a:p>
        </p:txBody>
      </p:sp>
      <p:pic>
        <p:nvPicPr>
          <p:cNvPr id="54291" name="Picture 7" descr="SERE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4100513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2" name="Text Box 15"/>
          <p:cNvSpPr txBox="1">
            <a:spLocks noChangeArrowheads="1"/>
          </p:cNvSpPr>
          <p:nvPr/>
        </p:nvSpPr>
        <p:spPr bwMode="gray">
          <a:xfrm>
            <a:off x="5065713" y="5072063"/>
            <a:ext cx="15097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Helsinki-Stockholm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4293" name="TextBox 1"/>
          <p:cNvSpPr txBox="1">
            <a:spLocks noChangeArrowheads="1"/>
          </p:cNvSpPr>
          <p:nvPr/>
        </p:nvSpPr>
        <p:spPr bwMode="auto">
          <a:xfrm>
            <a:off x="6902450" y="3949700"/>
            <a:ext cx="14208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sz="1200" b="1"/>
              <a:t>Silja Serenade</a:t>
            </a:r>
          </a:p>
          <a:p>
            <a:pPr eaLnBrk="1" hangingPunct="1"/>
            <a:r>
              <a:rPr lang="et-EE" sz="1200" b="1"/>
              <a:t>Silja Symphony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sz="1200"/>
              <a:t>Built: </a:t>
            </a:r>
            <a:r>
              <a:rPr lang="et-EE" sz="1200"/>
              <a:t>1990/91</a:t>
            </a:r>
            <a:endParaRPr lang="en-US" sz="12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sz="1200"/>
              <a:t>Length </a:t>
            </a:r>
            <a:r>
              <a:rPr lang="et-EE" sz="1200"/>
              <a:t>203</a:t>
            </a:r>
            <a:r>
              <a:rPr lang="en-US" sz="1200"/>
              <a:t>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sz="1200"/>
              <a:t>Passengers: 28</a:t>
            </a:r>
            <a:r>
              <a:rPr lang="et-EE" sz="1200"/>
              <a:t>52</a:t>
            </a:r>
            <a:endParaRPr lang="en-US" sz="12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sz="1200"/>
              <a:t>Lane meters: </a:t>
            </a:r>
            <a:r>
              <a:rPr lang="et-EE" sz="1200"/>
              <a:t>950</a:t>
            </a:r>
            <a:endParaRPr lang="en-US" sz="1200"/>
          </a:p>
          <a:p>
            <a:pPr eaLnBrk="1" hangingPunct="1"/>
            <a:endParaRPr lang="et-EE"/>
          </a:p>
          <a:p>
            <a:pPr eaLnBrk="1" hangingPunct="1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34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9" descr="ROM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714625"/>
            <a:ext cx="2124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714625"/>
            <a:ext cx="2124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SFEST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4252913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 descr="STAR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312863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 descr="SSTAR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287463"/>
            <a:ext cx="2124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9"/>
          <p:cNvSpPr txBox="1">
            <a:spLocks noChangeArrowheads="1"/>
          </p:cNvSpPr>
          <p:nvPr/>
        </p:nvSpPr>
        <p:spPr bwMode="gray">
          <a:xfrm>
            <a:off x="6918325" y="2778125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Isabelle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</a:t>
            </a:r>
            <a:r>
              <a:rPr lang="et-EE" sz="1200"/>
              <a:t>1989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 </a:t>
            </a:r>
            <a:r>
              <a:rPr lang="et-EE" sz="1200"/>
              <a:t>171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</a:t>
            </a:r>
            <a:r>
              <a:rPr lang="et-EE" sz="1200"/>
              <a:t>480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</a:t>
            </a:r>
            <a:r>
              <a:rPr lang="et-EE" sz="1200"/>
              <a:t>850</a:t>
            </a:r>
            <a:endParaRPr lang="en-US" sz="1200"/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gray">
          <a:xfrm>
            <a:off x="6978650" y="1285875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Star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</a:t>
            </a:r>
            <a:r>
              <a:rPr lang="et-EE" sz="1200"/>
              <a:t>7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 </a:t>
            </a:r>
            <a:r>
              <a:rPr lang="et-EE" sz="1200"/>
              <a:t>186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</a:t>
            </a:r>
            <a:r>
              <a:rPr lang="et-EE" sz="1200"/>
              <a:t>1900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</a:t>
            </a:r>
            <a:r>
              <a:rPr lang="et-EE" sz="1200"/>
              <a:t>2000</a:t>
            </a:r>
            <a:endParaRPr lang="en-US" sz="1200"/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gray">
          <a:xfrm>
            <a:off x="2654300" y="1279525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Superstar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</a:t>
            </a:r>
            <a:r>
              <a:rPr lang="et-EE" sz="1200"/>
              <a:t>8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 </a:t>
            </a:r>
            <a:r>
              <a:rPr lang="et-EE" sz="1200"/>
              <a:t>177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</a:t>
            </a:r>
            <a:r>
              <a:rPr lang="et-EE" sz="1200"/>
              <a:t>2080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1</a:t>
            </a:r>
            <a:r>
              <a:rPr lang="et-EE" sz="1200"/>
              <a:t>930</a:t>
            </a:r>
            <a:endParaRPr lang="en-US" sz="1200"/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gray">
          <a:xfrm>
            <a:off x="6959600" y="4244975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Silja Festival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</a:t>
            </a:r>
            <a:r>
              <a:rPr lang="et-EE" sz="1200"/>
              <a:t>1986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 </a:t>
            </a:r>
            <a:r>
              <a:rPr lang="et-EE" sz="1200"/>
              <a:t>171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</a:t>
            </a:r>
            <a:r>
              <a:rPr lang="et-EE" sz="1200"/>
              <a:t>023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</a:t>
            </a:r>
            <a:r>
              <a:rPr lang="et-EE" sz="1200"/>
              <a:t>885</a:t>
            </a:r>
            <a:endParaRPr lang="en-US" sz="1200"/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gray">
          <a:xfrm>
            <a:off x="5257800" y="3732213"/>
            <a:ext cx="125253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Riga-Stockholm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333" name="Text Box 17"/>
          <p:cNvSpPr txBox="1">
            <a:spLocks noChangeArrowheads="1"/>
          </p:cNvSpPr>
          <p:nvPr/>
        </p:nvSpPr>
        <p:spPr bwMode="gray">
          <a:xfrm>
            <a:off x="958850" y="2252663"/>
            <a:ext cx="12033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Tallinn-Helsinki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334" name="Text Box 18"/>
          <p:cNvSpPr txBox="1">
            <a:spLocks noChangeArrowheads="1"/>
          </p:cNvSpPr>
          <p:nvPr/>
        </p:nvSpPr>
        <p:spPr bwMode="gray">
          <a:xfrm>
            <a:off x="5245100" y="2276475"/>
            <a:ext cx="12033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Tallinn-Helsinki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335" name="Text Box 20"/>
          <p:cNvSpPr txBox="1">
            <a:spLocks noChangeArrowheads="1"/>
          </p:cNvSpPr>
          <p:nvPr/>
        </p:nvSpPr>
        <p:spPr bwMode="gray">
          <a:xfrm>
            <a:off x="2657475" y="2711450"/>
            <a:ext cx="13620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Romantika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200</a:t>
            </a:r>
            <a:r>
              <a:rPr lang="et-EE" sz="1200"/>
              <a:t>2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 </a:t>
            </a:r>
            <a:r>
              <a:rPr lang="et-EE" sz="1200"/>
              <a:t>193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2</a:t>
            </a:r>
            <a:r>
              <a:rPr lang="et-EE" sz="1200"/>
              <a:t>500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1</a:t>
            </a:r>
            <a:r>
              <a:rPr lang="et-EE" sz="1200"/>
              <a:t>030</a:t>
            </a:r>
            <a:endParaRPr lang="en-US" sz="1200"/>
          </a:p>
        </p:txBody>
      </p:sp>
      <p:sp>
        <p:nvSpPr>
          <p:cNvPr id="56336" name="Text Box 21"/>
          <p:cNvSpPr txBox="1">
            <a:spLocks noChangeArrowheads="1"/>
          </p:cNvSpPr>
          <p:nvPr/>
        </p:nvSpPr>
        <p:spPr bwMode="gray">
          <a:xfrm>
            <a:off x="908050" y="5183188"/>
            <a:ext cx="125253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Riga-Stockholm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gray">
          <a:xfrm>
            <a:off x="414338" y="404664"/>
            <a:ext cx="8928100" cy="600075"/>
          </a:xfrm>
          <a:prstGeom prst="rect">
            <a:avLst/>
          </a:prstGeom>
          <a:solidFill>
            <a:schemeClr val="bg1"/>
          </a:solidFill>
          <a:ln w="28575">
            <a:solidFill>
              <a:srgbClr val="004C93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en-US" b="1" dirty="0">
                <a:solidFill>
                  <a:srgbClr val="004C93"/>
                </a:solidFill>
              </a:rPr>
              <a:t>In addition the Group has 2 </a:t>
            </a:r>
            <a:r>
              <a:rPr kumimoji="0" lang="en-US" b="1" dirty="0" err="1">
                <a:solidFill>
                  <a:srgbClr val="004C93"/>
                </a:solidFill>
              </a:rPr>
              <a:t>ro-pax</a:t>
            </a:r>
            <a:r>
              <a:rPr kumimoji="0" lang="en-US" b="1" dirty="0">
                <a:solidFill>
                  <a:srgbClr val="004C93"/>
                </a:solidFill>
              </a:rPr>
              <a:t> cargo vessels in </a:t>
            </a:r>
            <a:r>
              <a:rPr kumimoji="0" lang="en-US" b="1" dirty="0" smtClean="0">
                <a:solidFill>
                  <a:srgbClr val="004C93"/>
                </a:solidFill>
              </a:rPr>
              <a:t>operation</a:t>
            </a:r>
            <a:endParaRPr kumimoji="0" lang="en-US" b="1" dirty="0">
              <a:solidFill>
                <a:srgbClr val="004C93"/>
              </a:solidFill>
            </a:endParaRPr>
          </a:p>
        </p:txBody>
      </p:sp>
      <p:sp>
        <p:nvSpPr>
          <p:cNvPr id="56338" name="Text Box 20"/>
          <p:cNvSpPr txBox="1">
            <a:spLocks noChangeArrowheads="1"/>
          </p:cNvSpPr>
          <p:nvPr/>
        </p:nvSpPr>
        <p:spPr bwMode="gray">
          <a:xfrm>
            <a:off x="4994776" y="5224463"/>
            <a:ext cx="1702389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 dirty="0" smtClean="0">
                <a:solidFill>
                  <a:schemeClr val="bg1"/>
                </a:solidFill>
              </a:rPr>
              <a:t>Sold, delivery in June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6339" name="Picture 18" descr="SF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60850"/>
            <a:ext cx="21240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0" name="Text Box 19"/>
          <p:cNvSpPr txBox="1">
            <a:spLocks noChangeArrowheads="1"/>
          </p:cNvSpPr>
          <p:nvPr/>
        </p:nvSpPr>
        <p:spPr bwMode="gray">
          <a:xfrm>
            <a:off x="2659063" y="4252913"/>
            <a:ext cx="14954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t-EE" sz="1200" b="1"/>
              <a:t>Superfast VII/VIII/IX</a:t>
            </a:r>
            <a:endParaRPr lang="en-US" sz="1200" b="1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Built: </a:t>
            </a:r>
            <a:r>
              <a:rPr lang="et-EE" sz="1200"/>
              <a:t>2001/2002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Length</a:t>
            </a:r>
            <a:r>
              <a:rPr lang="et-EE" sz="1200"/>
              <a:t>:</a:t>
            </a:r>
            <a:r>
              <a:rPr lang="en-US" sz="1200"/>
              <a:t> </a:t>
            </a:r>
            <a:r>
              <a:rPr lang="et-EE" sz="1200"/>
              <a:t>203</a:t>
            </a:r>
            <a:r>
              <a:rPr lang="en-US" sz="1200"/>
              <a:t>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Passengers: </a:t>
            </a:r>
            <a:r>
              <a:rPr lang="et-EE" sz="1200"/>
              <a:t>717</a:t>
            </a:r>
            <a:endParaRPr lang="en-US" sz="120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1200"/>
              <a:t>Lane meters: </a:t>
            </a:r>
            <a:r>
              <a:rPr lang="et-EE" sz="1200"/>
              <a:t>1924</a:t>
            </a:r>
            <a:endParaRPr lang="en-US" sz="1200"/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gray">
          <a:xfrm>
            <a:off x="992188" y="5229225"/>
            <a:ext cx="10937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Chartered out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342" name="Text Box 16"/>
          <p:cNvSpPr txBox="1">
            <a:spLocks noChangeArrowheads="1"/>
          </p:cNvSpPr>
          <p:nvPr/>
        </p:nvSpPr>
        <p:spPr bwMode="gray">
          <a:xfrm>
            <a:off x="831850" y="3717925"/>
            <a:ext cx="14049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defTabSz="965200">
              <a:spcBef>
                <a:spcPct val="3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¢"/>
              <a:defRPr kumimoji="1"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buClr>
                <a:schemeClr val="accent1"/>
              </a:buClr>
              <a:buChar char="—"/>
              <a:defRPr kumimoji="1"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buClr>
                <a:schemeClr val="accent1"/>
              </a:buClr>
              <a:buFont typeface="Symbol" panose="05050102010706020507" pitchFamily="18" charset="2"/>
              <a:buChar char="·"/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t-EE" sz="1400">
                <a:solidFill>
                  <a:schemeClr val="bg1"/>
                </a:solidFill>
              </a:rPr>
              <a:t>Tallinn-Stockholm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772816"/>
            <a:ext cx="8915400" cy="3701008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sz="2800" dirty="0"/>
              <a:t>The principles of environmental protection are integrated into the company`s main strategy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sz="2800" dirty="0"/>
              <a:t>The environment is protected against marine-, air and other pollution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sz="2800" dirty="0"/>
              <a:t>Ships are maintained and operated according to the MARPOL convention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sz="2800" dirty="0"/>
              <a:t>The ships have the high level international environmental certificate ISO 14001:2004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sz="2800" dirty="0"/>
              <a:t>The company is preffering environmentally aware </a:t>
            </a:r>
            <a:r>
              <a:rPr lang="et-EE" sz="2800" dirty="0" smtClean="0"/>
              <a:t>and certified cooperation </a:t>
            </a:r>
            <a:r>
              <a:rPr lang="et-EE" sz="2800" dirty="0"/>
              <a:t>partners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t-EE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t-EE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t-E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Environmental policy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38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Protecting Baltic Sea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/>
              <a:t>Safety Management System (SMS) follows all requirements of IMO and other international organizations and authorities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/>
              <a:t>Waste </a:t>
            </a:r>
            <a:r>
              <a:rPr lang="et-EE" sz="2800" dirty="0" smtClean="0"/>
              <a:t>(grey, black) and </a:t>
            </a:r>
            <a:r>
              <a:rPr lang="et-EE" sz="2800" dirty="0"/>
              <a:t>oily waters </a:t>
            </a:r>
            <a:r>
              <a:rPr lang="et-EE" sz="2800" dirty="0" smtClean="0"/>
              <a:t>(sludge) – </a:t>
            </a:r>
            <a:r>
              <a:rPr lang="et-EE" sz="2800" dirty="0"/>
              <a:t>are cleaned on board, taken on shore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/>
              <a:t>Used cleaning chemicals – biochemicals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/>
              <a:t>Cleaning of the ships hull – done by divers, ships are painted with environmental friendly paints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t-EE" sz="2800" dirty="0"/>
              <a:t>Informing </a:t>
            </a:r>
            <a:r>
              <a:rPr lang="et-EE" sz="2800" dirty="0" smtClean="0"/>
              <a:t>passengers</a:t>
            </a:r>
            <a:endParaRPr lang="et-EE" sz="28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66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Protecting air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t-EE" sz="2800" dirty="0"/>
              <a:t>Ships use </a:t>
            </a:r>
            <a:r>
              <a:rPr lang="et-EE" sz="2800" dirty="0" smtClean="0"/>
              <a:t>0.1% low </a:t>
            </a:r>
            <a:r>
              <a:rPr lang="et-EE" sz="2800" dirty="0"/>
              <a:t>sulphur </a:t>
            </a:r>
            <a:r>
              <a:rPr lang="et-EE" sz="2800" dirty="0" smtClean="0"/>
              <a:t>fuel</a:t>
            </a:r>
            <a:endParaRPr lang="et-EE" sz="2800" dirty="0"/>
          </a:p>
          <a:p>
            <a:pPr>
              <a:buFont typeface="Arial" pitchFamily="34" charset="0"/>
              <a:buChar char="•"/>
            </a:pPr>
            <a:r>
              <a:rPr lang="et-EE" sz="2800" dirty="0"/>
              <a:t>Ships use fuel supplements, which diminish the soot </a:t>
            </a:r>
            <a:r>
              <a:rPr lang="et-EE" sz="2800" dirty="0" smtClean="0"/>
              <a:t>percentage </a:t>
            </a:r>
            <a:r>
              <a:rPr lang="et-EE" sz="2800" dirty="0"/>
              <a:t>in the exhaust gases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 smtClean="0"/>
              <a:t>Most </a:t>
            </a:r>
            <a:r>
              <a:rPr lang="et-EE" sz="2800" dirty="0"/>
              <a:t>of ships have catalytic converters, which are effective means of decreasing the NOx percentage in exhauste fumes (90-99%)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/>
              <a:t>Using certified spare parts on ships</a:t>
            </a:r>
          </a:p>
          <a:p>
            <a:pPr>
              <a:buFont typeface="Arial" pitchFamily="34" charset="0"/>
              <a:buChar char="•"/>
            </a:pPr>
            <a:r>
              <a:rPr lang="et-EE" sz="2800" dirty="0"/>
              <a:t>Operating energy </a:t>
            </a:r>
            <a:r>
              <a:rPr lang="et-EE" sz="2800" dirty="0" smtClean="0"/>
              <a:t>efficiently (schedules, speed)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124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Protecting land environment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dirty="0"/>
              <a:t>Energy efficient operations (in offices)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dirty="0"/>
              <a:t>Controlling of the noise level in harbour </a:t>
            </a:r>
            <a:r>
              <a:rPr lang="et-EE" dirty="0" smtClean="0"/>
              <a:t>areas</a:t>
            </a:r>
            <a:endParaRPr lang="et-EE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dirty="0"/>
              <a:t>Waste sorting in offices and on board of ships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dirty="0" smtClean="0"/>
              <a:t>Recycling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dirty="0" smtClean="0"/>
              <a:t>Tallink Hotels follow the Green Key principles</a:t>
            </a:r>
            <a:endParaRPr lang="et-EE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t-EE" dirty="0"/>
              <a:t>Preffering environmentally aware cooperation partners</a:t>
            </a:r>
          </a:p>
        </p:txBody>
      </p:sp>
    </p:spTree>
    <p:extLst>
      <p:ext uri="{BB962C8B-B14F-4D97-AF65-F5344CB8AC3E}">
        <p14:creationId xmlns:p14="http://schemas.microsoft.com/office/powerpoint/2010/main" val="41472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ink_Silja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Tallink_Silja1</Template>
  <TotalTime>365</TotalTime>
  <Words>880</Words>
  <Application>Microsoft Office PowerPoint</Application>
  <PresentationFormat>A4 Paper (210x297 mm)</PresentationFormat>
  <Paragraphs>184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Tallink_Silja1</vt:lpstr>
      <vt:lpstr>Sailing Ships on the Baltic Sea</vt:lpstr>
      <vt:lpstr>PowerPoint Presentation</vt:lpstr>
      <vt:lpstr>Unrivalled suite of competitive advantages</vt:lpstr>
      <vt:lpstr>PowerPoint Presentation</vt:lpstr>
      <vt:lpstr>PowerPoint Presentation</vt:lpstr>
      <vt:lpstr>Environmental policy</vt:lpstr>
      <vt:lpstr>Protecting Baltic Sea</vt:lpstr>
      <vt:lpstr>Protecting air environment</vt:lpstr>
      <vt:lpstr>Protecting land environment</vt:lpstr>
      <vt:lpstr>Tallink`s environmental certificates</vt:lpstr>
      <vt:lpstr>Safety on board</vt:lpstr>
      <vt:lpstr>Tallink`s safety certificates</vt:lpstr>
      <vt:lpstr>We Engage!</vt:lpstr>
    </vt:vector>
  </TitlesOfParts>
  <Company>Tallink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refresh</dc:title>
  <dc:creator>Ave Peetri</dc:creator>
  <cp:lastModifiedBy>Luulea Lääne</cp:lastModifiedBy>
  <cp:revision>49</cp:revision>
  <dcterms:created xsi:type="dcterms:W3CDTF">2012-03-06T07:19:10Z</dcterms:created>
  <dcterms:modified xsi:type="dcterms:W3CDTF">2015-06-07T19:24:39Z</dcterms:modified>
</cp:coreProperties>
</file>